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1" r:id="rId3"/>
    <p:sldId id="282" r:id="rId4"/>
    <p:sldId id="257" r:id="rId5"/>
    <p:sldId id="258" r:id="rId6"/>
    <p:sldId id="259" r:id="rId7"/>
    <p:sldId id="260" r:id="rId8"/>
    <p:sldId id="261" r:id="rId9"/>
    <p:sldId id="263" r:id="rId10"/>
    <p:sldId id="264" r:id="rId11"/>
    <p:sldId id="265" r:id="rId12"/>
    <p:sldId id="266" r:id="rId13"/>
    <p:sldId id="267" r:id="rId14"/>
    <p:sldId id="268" r:id="rId15"/>
    <p:sldId id="270" r:id="rId16"/>
    <p:sldId id="275" r:id="rId17"/>
    <p:sldId id="272" r:id="rId18"/>
    <p:sldId id="273" r:id="rId19"/>
    <p:sldId id="274" r:id="rId20"/>
    <p:sldId id="276" r:id="rId21"/>
    <p:sldId id="284" r:id="rId22"/>
    <p:sldId id="269" r:id="rId23"/>
    <p:sldId id="277" r:id="rId24"/>
    <p:sldId id="278" r:id="rId25"/>
    <p:sldId id="279" r:id="rId26"/>
    <p:sldId id="280" r:id="rId27"/>
    <p:sldId id="28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Stacey" userId="90f5d7f315e3094f" providerId="LiveId" clId="{ED94F595-F34C-354A-887F-EDC896E6CF87}"/>
    <pc:docChg chg="undo custSel addSld delSld modSld sldOrd">
      <pc:chgData name="Claire Stacey" userId="90f5d7f315e3094f" providerId="LiveId" clId="{ED94F595-F34C-354A-887F-EDC896E6CF87}" dt="2020-07-06T20:49:28.529" v="10207" actId="255"/>
      <pc:docMkLst>
        <pc:docMk/>
      </pc:docMkLst>
      <pc:sldChg chg="addSp delSp modSp">
        <pc:chgData name="Claire Stacey" userId="90f5d7f315e3094f" providerId="LiveId" clId="{ED94F595-F34C-354A-887F-EDC896E6CF87}" dt="2020-07-06T15:04:44.715" v="2180" actId="27636"/>
        <pc:sldMkLst>
          <pc:docMk/>
          <pc:sldMk cId="1784166385" sldId="256"/>
        </pc:sldMkLst>
        <pc:spChg chg="mod">
          <ac:chgData name="Claire Stacey" userId="90f5d7f315e3094f" providerId="LiveId" clId="{ED94F595-F34C-354A-887F-EDC896E6CF87}" dt="2020-07-06T14:59:33.824" v="2049" actId="1076"/>
          <ac:spMkLst>
            <pc:docMk/>
            <pc:sldMk cId="1784166385" sldId="256"/>
            <ac:spMk id="2" creationId="{9C941AB3-94AF-564A-A71B-DBE606D58D5B}"/>
          </ac:spMkLst>
        </pc:spChg>
        <pc:spChg chg="mod">
          <ac:chgData name="Claire Stacey" userId="90f5d7f315e3094f" providerId="LiveId" clId="{ED94F595-F34C-354A-887F-EDC896E6CF87}" dt="2020-07-06T13:25:00.069" v="1083" actId="255"/>
          <ac:spMkLst>
            <pc:docMk/>
            <pc:sldMk cId="1784166385" sldId="256"/>
            <ac:spMk id="3" creationId="{464CB948-BEEB-E34C-8E9B-4096156BDE51}"/>
          </ac:spMkLst>
        </pc:spChg>
        <pc:spChg chg="add del mod">
          <ac:chgData name="Claire Stacey" userId="90f5d7f315e3094f" providerId="LiveId" clId="{ED94F595-F34C-354A-887F-EDC896E6CF87}" dt="2020-07-06T14:59:46.813" v="2051" actId="21"/>
          <ac:spMkLst>
            <pc:docMk/>
            <pc:sldMk cId="1784166385" sldId="256"/>
            <ac:spMk id="4" creationId="{6F182C16-C037-B747-A330-293CD0C3400D}"/>
          </ac:spMkLst>
        </pc:spChg>
        <pc:spChg chg="add mod">
          <ac:chgData name="Claire Stacey" userId="90f5d7f315e3094f" providerId="LiveId" clId="{ED94F595-F34C-354A-887F-EDC896E6CF87}" dt="2020-07-06T15:04:44.715" v="2180" actId="27636"/>
          <ac:spMkLst>
            <pc:docMk/>
            <pc:sldMk cId="1784166385" sldId="256"/>
            <ac:spMk id="6" creationId="{5CD58172-0980-9349-BC9E-C7D42FE72635}"/>
          </ac:spMkLst>
        </pc:spChg>
      </pc:sldChg>
      <pc:sldChg chg="modSp">
        <pc:chgData name="Claire Stacey" userId="90f5d7f315e3094f" providerId="LiveId" clId="{ED94F595-F34C-354A-887F-EDC896E6CF87}" dt="2020-07-06T16:37:23.146" v="6960" actId="20577"/>
        <pc:sldMkLst>
          <pc:docMk/>
          <pc:sldMk cId="1943426311" sldId="257"/>
        </pc:sldMkLst>
        <pc:spChg chg="mod">
          <ac:chgData name="Claire Stacey" userId="90f5d7f315e3094f" providerId="LiveId" clId="{ED94F595-F34C-354A-887F-EDC896E6CF87}" dt="2020-07-06T16:37:23.146" v="6960" actId="20577"/>
          <ac:spMkLst>
            <pc:docMk/>
            <pc:sldMk cId="1943426311" sldId="257"/>
            <ac:spMk id="3" creationId="{2F294321-5173-2749-AE5F-3F231E22C1CC}"/>
          </ac:spMkLst>
        </pc:spChg>
      </pc:sldChg>
      <pc:sldChg chg="modSp">
        <pc:chgData name="Claire Stacey" userId="90f5d7f315e3094f" providerId="LiveId" clId="{ED94F595-F34C-354A-887F-EDC896E6CF87}" dt="2020-07-06T18:12:11.935" v="8682" actId="20577"/>
        <pc:sldMkLst>
          <pc:docMk/>
          <pc:sldMk cId="889816595" sldId="260"/>
        </pc:sldMkLst>
        <pc:spChg chg="mod">
          <ac:chgData name="Claire Stacey" userId="90f5d7f315e3094f" providerId="LiveId" clId="{ED94F595-F34C-354A-887F-EDC896E6CF87}" dt="2020-07-06T18:11:48.724" v="8662" actId="20577"/>
          <ac:spMkLst>
            <pc:docMk/>
            <pc:sldMk cId="889816595" sldId="260"/>
            <ac:spMk id="2" creationId="{0987C412-8E48-714C-A527-A6655972F69F}"/>
          </ac:spMkLst>
        </pc:spChg>
        <pc:spChg chg="mod">
          <ac:chgData name="Claire Stacey" userId="90f5d7f315e3094f" providerId="LiveId" clId="{ED94F595-F34C-354A-887F-EDC896E6CF87}" dt="2020-07-06T18:12:11.935" v="8682" actId="20577"/>
          <ac:spMkLst>
            <pc:docMk/>
            <pc:sldMk cId="889816595" sldId="260"/>
            <ac:spMk id="3" creationId="{B54DBD3B-88B7-0042-93CD-F89AC68E897E}"/>
          </ac:spMkLst>
        </pc:spChg>
      </pc:sldChg>
      <pc:sldChg chg="modSp">
        <pc:chgData name="Claire Stacey" userId="90f5d7f315e3094f" providerId="LiveId" clId="{ED94F595-F34C-354A-887F-EDC896E6CF87}" dt="2020-07-06T12:49:31.556" v="0" actId="255"/>
        <pc:sldMkLst>
          <pc:docMk/>
          <pc:sldMk cId="3180130969" sldId="263"/>
        </pc:sldMkLst>
        <pc:spChg chg="mod">
          <ac:chgData name="Claire Stacey" userId="90f5d7f315e3094f" providerId="LiveId" clId="{ED94F595-F34C-354A-887F-EDC896E6CF87}" dt="2020-07-06T12:49:31.556" v="0" actId="255"/>
          <ac:spMkLst>
            <pc:docMk/>
            <pc:sldMk cId="3180130969" sldId="263"/>
            <ac:spMk id="3" creationId="{EB35253A-4120-7745-9EAB-2B87E2D4216C}"/>
          </ac:spMkLst>
        </pc:spChg>
      </pc:sldChg>
      <pc:sldChg chg="modSp new">
        <pc:chgData name="Claire Stacey" userId="90f5d7f315e3094f" providerId="LiveId" clId="{ED94F595-F34C-354A-887F-EDC896E6CF87}" dt="2020-07-06T12:53:51.780" v="75" actId="255"/>
        <pc:sldMkLst>
          <pc:docMk/>
          <pc:sldMk cId="454300196" sldId="264"/>
        </pc:sldMkLst>
        <pc:spChg chg="mod">
          <ac:chgData name="Claire Stacey" userId="90f5d7f315e3094f" providerId="LiveId" clId="{ED94F595-F34C-354A-887F-EDC896E6CF87}" dt="2020-07-06T12:53:05.206" v="69" actId="1076"/>
          <ac:spMkLst>
            <pc:docMk/>
            <pc:sldMk cId="454300196" sldId="264"/>
            <ac:spMk id="2" creationId="{7E289429-FC4E-6C42-9293-B3BE877B886D}"/>
          </ac:spMkLst>
        </pc:spChg>
        <pc:spChg chg="mod">
          <ac:chgData name="Claire Stacey" userId="90f5d7f315e3094f" providerId="LiveId" clId="{ED94F595-F34C-354A-887F-EDC896E6CF87}" dt="2020-07-06T12:53:51.780" v="75" actId="255"/>
          <ac:spMkLst>
            <pc:docMk/>
            <pc:sldMk cId="454300196" sldId="264"/>
            <ac:spMk id="3" creationId="{D3D55F48-29C6-9E47-BA72-13BCC6CF6435}"/>
          </ac:spMkLst>
        </pc:spChg>
      </pc:sldChg>
      <pc:sldChg chg="modSp add">
        <pc:chgData name="Claire Stacey" userId="90f5d7f315e3094f" providerId="LiveId" clId="{ED94F595-F34C-354A-887F-EDC896E6CF87}" dt="2020-07-06T12:57:36.662" v="142" actId="14100"/>
        <pc:sldMkLst>
          <pc:docMk/>
          <pc:sldMk cId="1378979550" sldId="265"/>
        </pc:sldMkLst>
        <pc:spChg chg="mod">
          <ac:chgData name="Claire Stacey" userId="90f5d7f315e3094f" providerId="LiveId" clId="{ED94F595-F34C-354A-887F-EDC896E6CF87}" dt="2020-07-06T12:57:34.650" v="141" actId="1076"/>
          <ac:spMkLst>
            <pc:docMk/>
            <pc:sldMk cId="1378979550" sldId="265"/>
            <ac:spMk id="2" creationId="{7E289429-FC4E-6C42-9293-B3BE877B886D}"/>
          </ac:spMkLst>
        </pc:spChg>
        <pc:spChg chg="mod">
          <ac:chgData name="Claire Stacey" userId="90f5d7f315e3094f" providerId="LiveId" clId="{ED94F595-F34C-354A-887F-EDC896E6CF87}" dt="2020-07-06T12:57:36.662" v="142" actId="14100"/>
          <ac:spMkLst>
            <pc:docMk/>
            <pc:sldMk cId="1378979550" sldId="265"/>
            <ac:spMk id="3" creationId="{D3D55F48-29C6-9E47-BA72-13BCC6CF6435}"/>
          </ac:spMkLst>
        </pc:spChg>
      </pc:sldChg>
      <pc:sldChg chg="delSp modSp add">
        <pc:chgData name="Claire Stacey" userId="90f5d7f315e3094f" providerId="LiveId" clId="{ED94F595-F34C-354A-887F-EDC896E6CF87}" dt="2020-07-06T12:59:05.715" v="153" actId="12"/>
        <pc:sldMkLst>
          <pc:docMk/>
          <pc:sldMk cId="2045648706" sldId="266"/>
        </pc:sldMkLst>
        <pc:spChg chg="del">
          <ac:chgData name="Claire Stacey" userId="90f5d7f315e3094f" providerId="LiveId" clId="{ED94F595-F34C-354A-887F-EDC896E6CF87}" dt="2020-07-06T12:56:57.255" v="133" actId="478"/>
          <ac:spMkLst>
            <pc:docMk/>
            <pc:sldMk cId="2045648706" sldId="266"/>
            <ac:spMk id="2" creationId="{7E289429-FC4E-6C42-9293-B3BE877B886D}"/>
          </ac:spMkLst>
        </pc:spChg>
        <pc:spChg chg="mod">
          <ac:chgData name="Claire Stacey" userId="90f5d7f315e3094f" providerId="LiveId" clId="{ED94F595-F34C-354A-887F-EDC896E6CF87}" dt="2020-07-06T12:59:05.715" v="153" actId="12"/>
          <ac:spMkLst>
            <pc:docMk/>
            <pc:sldMk cId="2045648706" sldId="266"/>
            <ac:spMk id="3" creationId="{D3D55F48-29C6-9E47-BA72-13BCC6CF6435}"/>
          </ac:spMkLst>
        </pc:spChg>
      </pc:sldChg>
      <pc:sldChg chg="modSp add">
        <pc:chgData name="Claire Stacey" userId="90f5d7f315e3094f" providerId="LiveId" clId="{ED94F595-F34C-354A-887F-EDC896E6CF87}" dt="2020-07-06T20:33:13.415" v="9809" actId="20577"/>
        <pc:sldMkLst>
          <pc:docMk/>
          <pc:sldMk cId="3680939155" sldId="267"/>
        </pc:sldMkLst>
        <pc:spChg chg="mod">
          <ac:chgData name="Claire Stacey" userId="90f5d7f315e3094f" providerId="LiveId" clId="{ED94F595-F34C-354A-887F-EDC896E6CF87}" dt="2020-07-06T13:03:32.885" v="322" actId="20577"/>
          <ac:spMkLst>
            <pc:docMk/>
            <pc:sldMk cId="3680939155" sldId="267"/>
            <ac:spMk id="2" creationId="{7E289429-FC4E-6C42-9293-B3BE877B886D}"/>
          </ac:spMkLst>
        </pc:spChg>
        <pc:spChg chg="mod">
          <ac:chgData name="Claire Stacey" userId="90f5d7f315e3094f" providerId="LiveId" clId="{ED94F595-F34C-354A-887F-EDC896E6CF87}" dt="2020-07-06T20:33:13.415" v="9809" actId="20577"/>
          <ac:spMkLst>
            <pc:docMk/>
            <pc:sldMk cId="3680939155" sldId="267"/>
            <ac:spMk id="3" creationId="{D3D55F48-29C6-9E47-BA72-13BCC6CF6435}"/>
          </ac:spMkLst>
        </pc:spChg>
      </pc:sldChg>
      <pc:sldChg chg="modSp add">
        <pc:chgData name="Claire Stacey" userId="90f5d7f315e3094f" providerId="LiveId" clId="{ED94F595-F34C-354A-887F-EDC896E6CF87}" dt="2020-07-06T13:05:04.710" v="406" actId="20577"/>
        <pc:sldMkLst>
          <pc:docMk/>
          <pc:sldMk cId="1050963011" sldId="268"/>
        </pc:sldMkLst>
        <pc:spChg chg="mod">
          <ac:chgData name="Claire Stacey" userId="90f5d7f315e3094f" providerId="LiveId" clId="{ED94F595-F34C-354A-887F-EDC896E6CF87}" dt="2020-07-06T13:04:43.793" v="366" actId="1076"/>
          <ac:spMkLst>
            <pc:docMk/>
            <pc:sldMk cId="1050963011" sldId="268"/>
            <ac:spMk id="2" creationId="{7E289429-FC4E-6C42-9293-B3BE877B886D}"/>
          </ac:spMkLst>
        </pc:spChg>
        <pc:spChg chg="mod">
          <ac:chgData name="Claire Stacey" userId="90f5d7f315e3094f" providerId="LiveId" clId="{ED94F595-F34C-354A-887F-EDC896E6CF87}" dt="2020-07-06T13:05:04.710" v="406" actId="20577"/>
          <ac:spMkLst>
            <pc:docMk/>
            <pc:sldMk cId="1050963011" sldId="268"/>
            <ac:spMk id="3" creationId="{D3D55F48-29C6-9E47-BA72-13BCC6CF6435}"/>
          </ac:spMkLst>
        </pc:spChg>
      </pc:sldChg>
      <pc:sldChg chg="modSp add ord">
        <pc:chgData name="Claire Stacey" userId="90f5d7f315e3094f" providerId="LiveId" clId="{ED94F595-F34C-354A-887F-EDC896E6CF87}" dt="2020-07-06T16:48:45.481" v="8413" actId="20577"/>
        <pc:sldMkLst>
          <pc:docMk/>
          <pc:sldMk cId="3222958436" sldId="269"/>
        </pc:sldMkLst>
        <pc:spChg chg="mod">
          <ac:chgData name="Claire Stacey" userId="90f5d7f315e3094f" providerId="LiveId" clId="{ED94F595-F34C-354A-887F-EDC896E6CF87}" dt="2020-07-06T16:48:45.481" v="8413" actId="20577"/>
          <ac:spMkLst>
            <pc:docMk/>
            <pc:sldMk cId="3222958436" sldId="269"/>
            <ac:spMk id="2" creationId="{7E289429-FC4E-6C42-9293-B3BE877B886D}"/>
          </ac:spMkLst>
        </pc:spChg>
        <pc:spChg chg="mod">
          <ac:chgData name="Claire Stacey" userId="90f5d7f315e3094f" providerId="LiveId" clId="{ED94F595-F34C-354A-887F-EDC896E6CF87}" dt="2020-07-06T15:04:33.987" v="2177" actId="1076"/>
          <ac:spMkLst>
            <pc:docMk/>
            <pc:sldMk cId="3222958436" sldId="269"/>
            <ac:spMk id="3" creationId="{D3D55F48-29C6-9E47-BA72-13BCC6CF6435}"/>
          </ac:spMkLst>
        </pc:spChg>
      </pc:sldChg>
      <pc:sldChg chg="modSp add">
        <pc:chgData name="Claire Stacey" userId="90f5d7f315e3094f" providerId="LiveId" clId="{ED94F595-F34C-354A-887F-EDC896E6CF87}" dt="2020-07-06T13:06:07.777" v="449" actId="14100"/>
        <pc:sldMkLst>
          <pc:docMk/>
          <pc:sldMk cId="771743431" sldId="270"/>
        </pc:sldMkLst>
        <pc:spChg chg="mod">
          <ac:chgData name="Claire Stacey" userId="90f5d7f315e3094f" providerId="LiveId" clId="{ED94F595-F34C-354A-887F-EDC896E6CF87}" dt="2020-07-06T13:05:57.077" v="446" actId="20577"/>
          <ac:spMkLst>
            <pc:docMk/>
            <pc:sldMk cId="771743431" sldId="270"/>
            <ac:spMk id="2" creationId="{7E289429-FC4E-6C42-9293-B3BE877B886D}"/>
          </ac:spMkLst>
        </pc:spChg>
        <pc:spChg chg="mod">
          <ac:chgData name="Claire Stacey" userId="90f5d7f315e3094f" providerId="LiveId" clId="{ED94F595-F34C-354A-887F-EDC896E6CF87}" dt="2020-07-06T13:06:07.777" v="449" actId="14100"/>
          <ac:spMkLst>
            <pc:docMk/>
            <pc:sldMk cId="771743431" sldId="270"/>
            <ac:spMk id="3" creationId="{D3D55F48-29C6-9E47-BA72-13BCC6CF6435}"/>
          </ac:spMkLst>
        </pc:spChg>
      </pc:sldChg>
      <pc:sldChg chg="modSp add del">
        <pc:chgData name="Claire Stacey" userId="90f5d7f315e3094f" providerId="LiveId" clId="{ED94F595-F34C-354A-887F-EDC896E6CF87}" dt="2020-07-06T13:23:43.820" v="1045" actId="2696"/>
        <pc:sldMkLst>
          <pc:docMk/>
          <pc:sldMk cId="3612451685" sldId="271"/>
        </pc:sldMkLst>
        <pc:spChg chg="mod">
          <ac:chgData name="Claire Stacey" userId="90f5d7f315e3094f" providerId="LiveId" clId="{ED94F595-F34C-354A-887F-EDC896E6CF87}" dt="2020-07-06T13:08:36.176" v="459" actId="20577"/>
          <ac:spMkLst>
            <pc:docMk/>
            <pc:sldMk cId="3612451685" sldId="271"/>
            <ac:spMk id="2" creationId="{7E289429-FC4E-6C42-9293-B3BE877B886D}"/>
          </ac:spMkLst>
        </pc:spChg>
        <pc:spChg chg="mod">
          <ac:chgData name="Claire Stacey" userId="90f5d7f315e3094f" providerId="LiveId" clId="{ED94F595-F34C-354A-887F-EDC896E6CF87}" dt="2020-07-06T13:23:27.136" v="1042" actId="21"/>
          <ac:spMkLst>
            <pc:docMk/>
            <pc:sldMk cId="3612451685" sldId="271"/>
            <ac:spMk id="3" creationId="{D3D55F48-29C6-9E47-BA72-13BCC6CF6435}"/>
          </ac:spMkLst>
        </pc:spChg>
      </pc:sldChg>
      <pc:sldChg chg="modSp add">
        <pc:chgData name="Claire Stacey" userId="90f5d7f315e3094f" providerId="LiveId" clId="{ED94F595-F34C-354A-887F-EDC896E6CF87}" dt="2020-07-06T13:12:21.287" v="505" actId="12"/>
        <pc:sldMkLst>
          <pc:docMk/>
          <pc:sldMk cId="830452857" sldId="272"/>
        </pc:sldMkLst>
        <pc:spChg chg="mod">
          <ac:chgData name="Claire Stacey" userId="90f5d7f315e3094f" providerId="LiveId" clId="{ED94F595-F34C-354A-887F-EDC896E6CF87}" dt="2020-07-06T13:12:09.959" v="501" actId="20577"/>
          <ac:spMkLst>
            <pc:docMk/>
            <pc:sldMk cId="830452857" sldId="272"/>
            <ac:spMk id="2" creationId="{7E289429-FC4E-6C42-9293-B3BE877B886D}"/>
          </ac:spMkLst>
        </pc:spChg>
        <pc:spChg chg="mod">
          <ac:chgData name="Claire Stacey" userId="90f5d7f315e3094f" providerId="LiveId" clId="{ED94F595-F34C-354A-887F-EDC896E6CF87}" dt="2020-07-06T13:12:21.287" v="505" actId="12"/>
          <ac:spMkLst>
            <pc:docMk/>
            <pc:sldMk cId="830452857" sldId="272"/>
            <ac:spMk id="3" creationId="{D3D55F48-29C6-9E47-BA72-13BCC6CF6435}"/>
          </ac:spMkLst>
        </pc:spChg>
      </pc:sldChg>
      <pc:sldChg chg="modSp add">
        <pc:chgData name="Claire Stacey" userId="90f5d7f315e3094f" providerId="LiveId" clId="{ED94F595-F34C-354A-887F-EDC896E6CF87}" dt="2020-07-06T17:35:31.766" v="8556" actId="20577"/>
        <pc:sldMkLst>
          <pc:docMk/>
          <pc:sldMk cId="2860930036" sldId="273"/>
        </pc:sldMkLst>
        <pc:spChg chg="mod">
          <ac:chgData name="Claire Stacey" userId="90f5d7f315e3094f" providerId="LiveId" clId="{ED94F595-F34C-354A-887F-EDC896E6CF87}" dt="2020-07-06T13:19:34.800" v="915" actId="1076"/>
          <ac:spMkLst>
            <pc:docMk/>
            <pc:sldMk cId="2860930036" sldId="273"/>
            <ac:spMk id="2" creationId="{7E289429-FC4E-6C42-9293-B3BE877B886D}"/>
          </ac:spMkLst>
        </pc:spChg>
        <pc:spChg chg="mod">
          <ac:chgData name="Claire Stacey" userId="90f5d7f315e3094f" providerId="LiveId" clId="{ED94F595-F34C-354A-887F-EDC896E6CF87}" dt="2020-07-06T17:35:31.766" v="8556" actId="20577"/>
          <ac:spMkLst>
            <pc:docMk/>
            <pc:sldMk cId="2860930036" sldId="273"/>
            <ac:spMk id="3" creationId="{D3D55F48-29C6-9E47-BA72-13BCC6CF6435}"/>
          </ac:spMkLst>
        </pc:spChg>
      </pc:sldChg>
      <pc:sldChg chg="modSp add">
        <pc:chgData name="Claire Stacey" userId="90f5d7f315e3094f" providerId="LiveId" clId="{ED94F595-F34C-354A-887F-EDC896E6CF87}" dt="2020-07-06T20:47:13.707" v="9967" actId="20577"/>
        <pc:sldMkLst>
          <pc:docMk/>
          <pc:sldMk cId="3899662743" sldId="274"/>
        </pc:sldMkLst>
        <pc:spChg chg="mod">
          <ac:chgData name="Claire Stacey" userId="90f5d7f315e3094f" providerId="LiveId" clId="{ED94F595-F34C-354A-887F-EDC896E6CF87}" dt="2020-07-06T13:25:52.171" v="1093" actId="20577"/>
          <ac:spMkLst>
            <pc:docMk/>
            <pc:sldMk cId="3899662743" sldId="274"/>
            <ac:spMk id="2" creationId="{7E289429-FC4E-6C42-9293-B3BE877B886D}"/>
          </ac:spMkLst>
        </pc:spChg>
        <pc:spChg chg="mod">
          <ac:chgData name="Claire Stacey" userId="90f5d7f315e3094f" providerId="LiveId" clId="{ED94F595-F34C-354A-887F-EDC896E6CF87}" dt="2020-07-06T20:47:13.707" v="9967" actId="20577"/>
          <ac:spMkLst>
            <pc:docMk/>
            <pc:sldMk cId="3899662743" sldId="274"/>
            <ac:spMk id="3" creationId="{D3D55F48-29C6-9E47-BA72-13BCC6CF6435}"/>
          </ac:spMkLst>
        </pc:spChg>
      </pc:sldChg>
      <pc:sldChg chg="modSp new">
        <pc:chgData name="Claire Stacey" userId="90f5d7f315e3094f" providerId="LiveId" clId="{ED94F595-F34C-354A-887F-EDC896E6CF87}" dt="2020-07-06T13:23:49.520" v="1047" actId="255"/>
        <pc:sldMkLst>
          <pc:docMk/>
          <pc:sldMk cId="4106372697" sldId="275"/>
        </pc:sldMkLst>
        <pc:spChg chg="mod">
          <ac:chgData name="Claire Stacey" userId="90f5d7f315e3094f" providerId="LiveId" clId="{ED94F595-F34C-354A-887F-EDC896E6CF87}" dt="2020-07-06T13:23:19.810" v="1041" actId="22"/>
          <ac:spMkLst>
            <pc:docMk/>
            <pc:sldMk cId="4106372697" sldId="275"/>
            <ac:spMk id="2" creationId="{9853E27D-E81F-664B-992D-94ACF9FD5230}"/>
          </ac:spMkLst>
        </pc:spChg>
        <pc:spChg chg="mod">
          <ac:chgData name="Claire Stacey" userId="90f5d7f315e3094f" providerId="LiveId" clId="{ED94F595-F34C-354A-887F-EDC896E6CF87}" dt="2020-07-06T13:23:49.520" v="1047" actId="255"/>
          <ac:spMkLst>
            <pc:docMk/>
            <pc:sldMk cId="4106372697" sldId="275"/>
            <ac:spMk id="3" creationId="{357E8C90-5893-DC45-BDCF-F45C58790E7A}"/>
          </ac:spMkLst>
        </pc:spChg>
      </pc:sldChg>
      <pc:sldChg chg="modSp new">
        <pc:chgData name="Claire Stacey" userId="90f5d7f315e3094f" providerId="LiveId" clId="{ED94F595-F34C-354A-887F-EDC896E6CF87}" dt="2020-07-06T18:24:08.062" v="8934" actId="2711"/>
        <pc:sldMkLst>
          <pc:docMk/>
          <pc:sldMk cId="288014487" sldId="276"/>
        </pc:sldMkLst>
        <pc:spChg chg="mod">
          <ac:chgData name="Claire Stacey" userId="90f5d7f315e3094f" providerId="LiveId" clId="{ED94F595-F34C-354A-887F-EDC896E6CF87}" dt="2020-07-06T13:28:37.627" v="1480" actId="20577"/>
          <ac:spMkLst>
            <pc:docMk/>
            <pc:sldMk cId="288014487" sldId="276"/>
            <ac:spMk id="2" creationId="{DF3663EC-44FB-D941-B2D1-824611D4145B}"/>
          </ac:spMkLst>
        </pc:spChg>
        <pc:spChg chg="mod">
          <ac:chgData name="Claire Stacey" userId="90f5d7f315e3094f" providerId="LiveId" clId="{ED94F595-F34C-354A-887F-EDC896E6CF87}" dt="2020-07-06T18:24:08.062" v="8934" actId="2711"/>
          <ac:spMkLst>
            <pc:docMk/>
            <pc:sldMk cId="288014487" sldId="276"/>
            <ac:spMk id="3" creationId="{03C75873-7E11-DF49-AA8C-A6BEC48FA011}"/>
          </ac:spMkLst>
        </pc:spChg>
      </pc:sldChg>
      <pc:sldChg chg="modSp add">
        <pc:chgData name="Claire Stacey" userId="90f5d7f315e3094f" providerId="LiveId" clId="{ED94F595-F34C-354A-887F-EDC896E6CF87}" dt="2020-07-06T20:49:28.529" v="10207" actId="255"/>
        <pc:sldMkLst>
          <pc:docMk/>
          <pc:sldMk cId="4260933099" sldId="277"/>
        </pc:sldMkLst>
        <pc:spChg chg="mod">
          <ac:chgData name="Claire Stacey" userId="90f5d7f315e3094f" providerId="LiveId" clId="{ED94F595-F34C-354A-887F-EDC896E6CF87}" dt="2020-07-06T15:05:07.225" v="2241" actId="2711"/>
          <ac:spMkLst>
            <pc:docMk/>
            <pc:sldMk cId="4260933099" sldId="277"/>
            <ac:spMk id="2" creationId="{DF3663EC-44FB-D941-B2D1-824611D4145B}"/>
          </ac:spMkLst>
        </pc:spChg>
        <pc:spChg chg="mod">
          <ac:chgData name="Claire Stacey" userId="90f5d7f315e3094f" providerId="LiveId" clId="{ED94F595-F34C-354A-887F-EDC896E6CF87}" dt="2020-07-06T20:49:28.529" v="10207" actId="255"/>
          <ac:spMkLst>
            <pc:docMk/>
            <pc:sldMk cId="4260933099" sldId="277"/>
            <ac:spMk id="3" creationId="{03C75873-7E11-DF49-AA8C-A6BEC48FA011}"/>
          </ac:spMkLst>
        </pc:spChg>
      </pc:sldChg>
      <pc:sldChg chg="new del">
        <pc:chgData name="Claire Stacey" userId="90f5d7f315e3094f" providerId="LiveId" clId="{ED94F595-F34C-354A-887F-EDC896E6CF87}" dt="2020-07-06T15:02:13.505" v="2175" actId="680"/>
        <pc:sldMkLst>
          <pc:docMk/>
          <pc:sldMk cId="1703547121" sldId="278"/>
        </pc:sldMkLst>
      </pc:sldChg>
      <pc:sldChg chg="addSp delSp modSp add mod setBg">
        <pc:chgData name="Claire Stacey" userId="90f5d7f315e3094f" providerId="LiveId" clId="{ED94F595-F34C-354A-887F-EDC896E6CF87}" dt="2020-07-06T15:11:37.090" v="3106" actId="14100"/>
        <pc:sldMkLst>
          <pc:docMk/>
          <pc:sldMk cId="4016844146" sldId="278"/>
        </pc:sldMkLst>
        <pc:spChg chg="del">
          <ac:chgData name="Claire Stacey" userId="90f5d7f315e3094f" providerId="LiveId" clId="{ED94F595-F34C-354A-887F-EDC896E6CF87}" dt="2020-07-06T15:10:56.142" v="3097" actId="478"/>
          <ac:spMkLst>
            <pc:docMk/>
            <pc:sldMk cId="4016844146" sldId="278"/>
            <ac:spMk id="2" creationId="{DF3663EC-44FB-D941-B2D1-824611D4145B}"/>
          </ac:spMkLst>
        </pc:spChg>
        <pc:spChg chg="del">
          <ac:chgData name="Claire Stacey" userId="90f5d7f315e3094f" providerId="LiveId" clId="{ED94F595-F34C-354A-887F-EDC896E6CF87}" dt="2020-07-06T15:10:58.368" v="3098" actId="478"/>
          <ac:spMkLst>
            <pc:docMk/>
            <pc:sldMk cId="4016844146" sldId="278"/>
            <ac:spMk id="3" creationId="{03C75873-7E11-DF49-AA8C-A6BEC48FA011}"/>
          </ac:spMkLst>
        </pc:spChg>
        <pc:spChg chg="add del">
          <ac:chgData name="Claire Stacey" userId="90f5d7f315e3094f" providerId="LiveId" clId="{ED94F595-F34C-354A-887F-EDC896E6CF87}" dt="2020-07-06T15:10:52.821" v="3096" actId="571"/>
          <ac:spMkLst>
            <pc:docMk/>
            <pc:sldMk cId="4016844146" sldId="278"/>
            <ac:spMk id="5" creationId="{EBCB0DAF-8EE1-EA4E-AEDF-A708DC5AF3A3}"/>
          </ac:spMkLst>
        </pc:spChg>
        <pc:spChg chg="add">
          <ac:chgData name="Claire Stacey" userId="90f5d7f315e3094f" providerId="LiveId" clId="{ED94F595-F34C-354A-887F-EDC896E6CF87}" dt="2020-07-06T15:11:13.421" v="3100" actId="26606"/>
          <ac:spMkLst>
            <pc:docMk/>
            <pc:sldMk cId="4016844146" sldId="278"/>
            <ac:spMk id="23" creationId="{03E8462A-FEBA-4848-81CC-3F8DA3E477BE}"/>
          </ac:spMkLst>
        </pc:spChg>
        <pc:spChg chg="add">
          <ac:chgData name="Claire Stacey" userId="90f5d7f315e3094f" providerId="LiveId" clId="{ED94F595-F34C-354A-887F-EDC896E6CF87}" dt="2020-07-06T15:11:13.421" v="3100" actId="26606"/>
          <ac:spMkLst>
            <pc:docMk/>
            <pc:sldMk cId="4016844146" sldId="278"/>
            <ac:spMk id="36" creationId="{7941F9B1-B01B-4A84-89D9-B169AEB4E456}"/>
          </ac:spMkLst>
        </pc:spChg>
        <pc:grpChg chg="add">
          <ac:chgData name="Claire Stacey" userId="90f5d7f315e3094f" providerId="LiveId" clId="{ED94F595-F34C-354A-887F-EDC896E6CF87}" dt="2020-07-06T15:11:13.421" v="3100" actId="26606"/>
          <ac:grpSpMkLst>
            <pc:docMk/>
            <pc:sldMk cId="4016844146" sldId="278"/>
            <ac:grpSpMk id="11" creationId="{609316A9-990D-4EC3-A671-70EE5C1493A4}"/>
          </ac:grpSpMkLst>
        </pc:grpChg>
        <pc:grpChg chg="add">
          <ac:chgData name="Claire Stacey" userId="90f5d7f315e3094f" providerId="LiveId" clId="{ED94F595-F34C-354A-887F-EDC896E6CF87}" dt="2020-07-06T15:11:13.421" v="3100" actId="26606"/>
          <ac:grpSpMkLst>
            <pc:docMk/>
            <pc:sldMk cId="4016844146" sldId="278"/>
            <ac:grpSpMk id="25" creationId="{2109F83F-40FE-4DB3-84CC-09FB3340D06D}"/>
          </ac:grpSpMkLst>
        </pc:grpChg>
        <pc:picChg chg="add mod">
          <ac:chgData name="Claire Stacey" userId="90f5d7f315e3094f" providerId="LiveId" clId="{ED94F595-F34C-354A-887F-EDC896E6CF87}" dt="2020-07-06T15:11:37.090" v="3106" actId="14100"/>
          <ac:picMkLst>
            <pc:docMk/>
            <pc:sldMk cId="4016844146" sldId="278"/>
            <ac:picMk id="6" creationId="{2A96510A-A20D-864E-A2C5-60275EC16461}"/>
          </ac:picMkLst>
        </pc:picChg>
      </pc:sldChg>
      <pc:sldChg chg="modSp add">
        <pc:chgData name="Claire Stacey" userId="90f5d7f315e3094f" providerId="LiveId" clId="{ED94F595-F34C-354A-887F-EDC896E6CF87}" dt="2020-07-06T18:10:05.460" v="8660" actId="20577"/>
        <pc:sldMkLst>
          <pc:docMk/>
          <pc:sldMk cId="3186826919" sldId="279"/>
        </pc:sldMkLst>
        <pc:spChg chg="mod">
          <ac:chgData name="Claire Stacey" userId="90f5d7f315e3094f" providerId="LiveId" clId="{ED94F595-F34C-354A-887F-EDC896E6CF87}" dt="2020-07-06T18:10:05.460" v="8660" actId="20577"/>
          <ac:spMkLst>
            <pc:docMk/>
            <pc:sldMk cId="3186826919" sldId="279"/>
            <ac:spMk id="2" creationId="{DF3663EC-44FB-D941-B2D1-824611D4145B}"/>
          </ac:spMkLst>
        </pc:spChg>
        <pc:spChg chg="mod">
          <ac:chgData name="Claire Stacey" userId="90f5d7f315e3094f" providerId="LiveId" clId="{ED94F595-F34C-354A-887F-EDC896E6CF87}" dt="2020-07-06T16:34:36.671" v="6796" actId="255"/>
          <ac:spMkLst>
            <pc:docMk/>
            <pc:sldMk cId="3186826919" sldId="279"/>
            <ac:spMk id="3" creationId="{03C75873-7E11-DF49-AA8C-A6BEC48FA011}"/>
          </ac:spMkLst>
        </pc:spChg>
      </pc:sldChg>
      <pc:sldChg chg="addSp delSp modSp add">
        <pc:chgData name="Claire Stacey" userId="90f5d7f315e3094f" providerId="LiveId" clId="{ED94F595-F34C-354A-887F-EDC896E6CF87}" dt="2020-07-06T19:42:25.543" v="9753" actId="27636"/>
        <pc:sldMkLst>
          <pc:docMk/>
          <pc:sldMk cId="1756994477" sldId="280"/>
        </pc:sldMkLst>
        <pc:spChg chg="del">
          <ac:chgData name="Claire Stacey" userId="90f5d7f315e3094f" providerId="LiveId" clId="{ED94F595-F34C-354A-887F-EDC896E6CF87}" dt="2020-07-06T16:30:09.905" v="6071" actId="21"/>
          <ac:spMkLst>
            <pc:docMk/>
            <pc:sldMk cId="1756994477" sldId="280"/>
            <ac:spMk id="2" creationId="{DF3663EC-44FB-D941-B2D1-824611D4145B}"/>
          </ac:spMkLst>
        </pc:spChg>
        <pc:spChg chg="mod">
          <ac:chgData name="Claire Stacey" userId="90f5d7f315e3094f" providerId="LiveId" clId="{ED94F595-F34C-354A-887F-EDC896E6CF87}" dt="2020-07-06T19:42:25.543" v="9753" actId="27636"/>
          <ac:spMkLst>
            <pc:docMk/>
            <pc:sldMk cId="1756994477" sldId="280"/>
            <ac:spMk id="3" creationId="{03C75873-7E11-DF49-AA8C-A6BEC48FA011}"/>
          </ac:spMkLst>
        </pc:spChg>
        <pc:spChg chg="add mod">
          <ac:chgData name="Claire Stacey" userId="90f5d7f315e3094f" providerId="LiveId" clId="{ED94F595-F34C-354A-887F-EDC896E6CF87}" dt="2020-07-06T16:30:30.798" v="6105" actId="2711"/>
          <ac:spMkLst>
            <pc:docMk/>
            <pc:sldMk cId="1756994477" sldId="280"/>
            <ac:spMk id="5" creationId="{9A0F89E2-B453-CC4F-90DC-E10BC64B8C2B}"/>
          </ac:spMkLst>
        </pc:spChg>
      </pc:sldChg>
      <pc:sldChg chg="modSp new">
        <pc:chgData name="Claire Stacey" userId="90f5d7f315e3094f" providerId="LiveId" clId="{ED94F595-F34C-354A-887F-EDC896E6CF87}" dt="2020-07-06T16:44:31.358" v="7986" actId="20577"/>
        <pc:sldMkLst>
          <pc:docMk/>
          <pc:sldMk cId="4061216158" sldId="281"/>
        </pc:sldMkLst>
        <pc:spChg chg="mod">
          <ac:chgData name="Claire Stacey" userId="90f5d7f315e3094f" providerId="LiveId" clId="{ED94F595-F34C-354A-887F-EDC896E6CF87}" dt="2020-07-06T16:38:56.603" v="7097" actId="20577"/>
          <ac:spMkLst>
            <pc:docMk/>
            <pc:sldMk cId="4061216158" sldId="281"/>
            <ac:spMk id="2" creationId="{82CCA28C-1F5D-C04A-A5EE-100FBBA1B46E}"/>
          </ac:spMkLst>
        </pc:spChg>
        <pc:spChg chg="mod">
          <ac:chgData name="Claire Stacey" userId="90f5d7f315e3094f" providerId="LiveId" clId="{ED94F595-F34C-354A-887F-EDC896E6CF87}" dt="2020-07-06T16:44:31.358" v="7986" actId="20577"/>
          <ac:spMkLst>
            <pc:docMk/>
            <pc:sldMk cId="4061216158" sldId="281"/>
            <ac:spMk id="3" creationId="{463040E0-BE36-B041-9A68-81B716B4FF6F}"/>
          </ac:spMkLst>
        </pc:spChg>
      </pc:sldChg>
      <pc:sldChg chg="modSp new">
        <pc:chgData name="Claire Stacey" userId="90f5d7f315e3094f" providerId="LiveId" clId="{ED94F595-F34C-354A-887F-EDC896E6CF87}" dt="2020-07-06T16:50:07.403" v="8552" actId="1076"/>
        <pc:sldMkLst>
          <pc:docMk/>
          <pc:sldMk cId="1065512679" sldId="282"/>
        </pc:sldMkLst>
        <pc:spChg chg="mod">
          <ac:chgData name="Claire Stacey" userId="90f5d7f315e3094f" providerId="LiveId" clId="{ED94F595-F34C-354A-887F-EDC896E6CF87}" dt="2020-07-06T16:46:21.631" v="8005" actId="20577"/>
          <ac:spMkLst>
            <pc:docMk/>
            <pc:sldMk cId="1065512679" sldId="282"/>
            <ac:spMk id="2" creationId="{D4452794-6607-5340-9060-012FE487B74E}"/>
          </ac:spMkLst>
        </pc:spChg>
        <pc:spChg chg="mod">
          <ac:chgData name="Claire Stacey" userId="90f5d7f315e3094f" providerId="LiveId" clId="{ED94F595-F34C-354A-887F-EDC896E6CF87}" dt="2020-07-06T16:50:07.403" v="8552" actId="1076"/>
          <ac:spMkLst>
            <pc:docMk/>
            <pc:sldMk cId="1065512679" sldId="282"/>
            <ac:spMk id="3" creationId="{AB1F2461-6408-FA41-A75D-004B8C41B060}"/>
          </ac:spMkLst>
        </pc:spChg>
      </pc:sldChg>
      <pc:sldChg chg="modSp add">
        <pc:chgData name="Claire Stacey" userId="90f5d7f315e3094f" providerId="LiveId" clId="{ED94F595-F34C-354A-887F-EDC896E6CF87}" dt="2020-07-06T19:48:00.480" v="9806" actId="1576"/>
        <pc:sldMkLst>
          <pc:docMk/>
          <pc:sldMk cId="2695676865" sldId="283"/>
        </pc:sldMkLst>
        <pc:spChg chg="mod">
          <ac:chgData name="Claire Stacey" userId="90f5d7f315e3094f" providerId="LiveId" clId="{ED94F595-F34C-354A-887F-EDC896E6CF87}" dt="2020-07-06T19:48:00.480" v="9806" actId="1576"/>
          <ac:spMkLst>
            <pc:docMk/>
            <pc:sldMk cId="2695676865" sldId="283"/>
            <ac:spMk id="3" creationId="{03C75873-7E11-DF49-AA8C-A6BEC48FA011}"/>
          </ac:spMkLst>
        </pc:spChg>
        <pc:spChg chg="mod">
          <ac:chgData name="Claire Stacey" userId="90f5d7f315e3094f" providerId="LiveId" clId="{ED94F595-F34C-354A-887F-EDC896E6CF87}" dt="2020-07-06T19:03:00.332" v="9279" actId="14100"/>
          <ac:spMkLst>
            <pc:docMk/>
            <pc:sldMk cId="2695676865" sldId="283"/>
            <ac:spMk id="5" creationId="{9A0F89E2-B453-CC4F-90DC-E10BC64B8C2B}"/>
          </ac:spMkLst>
        </pc:spChg>
      </pc:sldChg>
      <pc:sldChg chg="modSp new">
        <pc:chgData name="Claire Stacey" userId="90f5d7f315e3094f" providerId="LiveId" clId="{ED94F595-F34C-354A-887F-EDC896E6CF87}" dt="2020-07-06T20:45:52.744" v="9913" actId="1076"/>
        <pc:sldMkLst>
          <pc:docMk/>
          <pc:sldMk cId="1060076263" sldId="284"/>
        </pc:sldMkLst>
        <pc:spChg chg="mod">
          <ac:chgData name="Claire Stacey" userId="90f5d7f315e3094f" providerId="LiveId" clId="{ED94F595-F34C-354A-887F-EDC896E6CF87}" dt="2020-07-06T20:45:50.441" v="9912" actId="1076"/>
          <ac:spMkLst>
            <pc:docMk/>
            <pc:sldMk cId="1060076263" sldId="284"/>
            <ac:spMk id="2" creationId="{58A9765E-12C0-1345-9BA6-4F94AD1293C3}"/>
          </ac:spMkLst>
        </pc:spChg>
        <pc:spChg chg="mod">
          <ac:chgData name="Claire Stacey" userId="90f5d7f315e3094f" providerId="LiveId" clId="{ED94F595-F34C-354A-887F-EDC896E6CF87}" dt="2020-07-06T20:45:52.744" v="9913" actId="1076"/>
          <ac:spMkLst>
            <pc:docMk/>
            <pc:sldMk cId="1060076263" sldId="284"/>
            <ac:spMk id="3" creationId="{D905AAAC-B54A-584A-BA45-E861ADA68BCD}"/>
          </ac:spMkLst>
        </pc:spChg>
      </pc:sldChg>
      <pc:sldChg chg="modSp add del">
        <pc:chgData name="Claire Stacey" userId="90f5d7f315e3094f" providerId="LiveId" clId="{ED94F595-F34C-354A-887F-EDC896E6CF87}" dt="2020-07-06T18:29:03.852" v="9064" actId="2696"/>
        <pc:sldMkLst>
          <pc:docMk/>
          <pc:sldMk cId="2684105166" sldId="284"/>
        </pc:sldMkLst>
        <pc:spChg chg="mod">
          <ac:chgData name="Claire Stacey" userId="90f5d7f315e3094f" providerId="LiveId" clId="{ED94F595-F34C-354A-887F-EDC896E6CF87}" dt="2020-07-06T18:28:49.913" v="9063" actId="20577"/>
          <ac:spMkLst>
            <pc:docMk/>
            <pc:sldMk cId="2684105166" sldId="284"/>
            <ac:spMk id="3" creationId="{03C75873-7E11-DF49-AA8C-A6BEC48FA011}"/>
          </ac:spMkLst>
        </pc:spChg>
        <pc:spChg chg="mod">
          <ac:chgData name="Claire Stacey" userId="90f5d7f315e3094f" providerId="LiveId" clId="{ED94F595-F34C-354A-887F-EDC896E6CF87}" dt="2020-07-06T18:28:42.197" v="9062" actId="20577"/>
          <ac:spMkLst>
            <pc:docMk/>
            <pc:sldMk cId="2684105166" sldId="284"/>
            <ac:spMk id="5" creationId="{9A0F89E2-B453-CC4F-90DC-E10BC64B8C2B}"/>
          </ac:spMkLst>
        </pc:spChg>
      </pc:sldChg>
      <pc:sldChg chg="add del">
        <pc:chgData name="Claire Stacey" userId="90f5d7f315e3094f" providerId="LiveId" clId="{ED94F595-F34C-354A-887F-EDC896E6CF87}" dt="2020-07-06T20:42:53.057" v="9813" actId="2696"/>
        <pc:sldMkLst>
          <pc:docMk/>
          <pc:sldMk cId="4234169029" sldId="28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7/6/20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nspcc.org.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virtual-college.co.uk/resources/free-courses/recognising-and-preventing-fg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safeguardinginschools.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legislation.gov.uk/ukpga/2004/31/data.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childprotectioncompany.com/CPC/p/safeguarding-for-music-groups" TargetMode="External"/><Relationship Id="rId2" Type="http://schemas.openxmlformats.org/officeDocument/2006/relationships/hyperlink" Target="http://www.virtual-college-college.co.uk"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assets.publishing.service.gov.uk/government/uploads/system/uploads/attachment_data/file/779401/Working_Together_to_Safeguard-Children.pdf" TargetMode="External"/><Relationship Id="rId3" Type="http://schemas.openxmlformats.org/officeDocument/2006/relationships/hyperlink" Target="http://www.gov.uk" TargetMode="External"/><Relationship Id="rId7" Type="http://schemas.openxmlformats.org/officeDocument/2006/relationships/hyperlink" Target="https://learning.nspcc.org.uk/safeguarding-child-protection/writing-a-safeguarding-policy-statement" TargetMode="External"/><Relationship Id="rId2" Type="http://schemas.openxmlformats.org/officeDocument/2006/relationships/hyperlink" Target="https://www.childprotectioncompany.com/CPC/p/safeguarding-for-music-groups" TargetMode="External"/><Relationship Id="rId1" Type="http://schemas.openxmlformats.org/officeDocument/2006/relationships/slideLayout" Target="../slideLayouts/slideLayout2.xml"/><Relationship Id="rId6" Type="http://schemas.openxmlformats.org/officeDocument/2006/relationships/hyperlink" Target="https://learning.nspcc.org.uk/research-resources/2019/introductory-guide-safeguarding-child-protection" TargetMode="External"/><Relationship Id="rId11" Type="http://schemas.openxmlformats.org/officeDocument/2006/relationships/hyperlink" Target="https://www.virtual-college.co.uk/resources/free-courses/recognising-and-preventing-fgm" TargetMode="External"/><Relationship Id="rId5" Type="http://schemas.openxmlformats.org/officeDocument/2006/relationships/hyperlink" Target="http://www.nspcc.org" TargetMode="External"/><Relationship Id="rId10" Type="http://schemas.openxmlformats.org/officeDocument/2006/relationships/hyperlink" Target="https://assets.publishing.service.gov.uk/government/uploads/system/uploads/attachment_data/file/721581/Information_sharing_advice_practitioners_safeguarding_services.pdf" TargetMode="External"/><Relationship Id="rId4" Type="http://schemas.openxmlformats.org/officeDocument/2006/relationships/hyperlink" Target="http://www.virtual-college.co.uk" TargetMode="External"/><Relationship Id="rId9" Type="http://schemas.openxmlformats.org/officeDocument/2006/relationships/hyperlink" Target="https://consult.education.gov.uk/regulatory-framework-unit/out-of-school-settings-voluntary-safeguarding-code/supporting_documents/Voluntary%20safeguarding%20code%20of%20practiceDraft%20guidance.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41AB3-94AF-564A-A71B-DBE606D58D5B}"/>
              </a:ext>
            </a:extLst>
          </p:cNvPr>
          <p:cNvSpPr>
            <a:spLocks noGrp="1"/>
          </p:cNvSpPr>
          <p:nvPr>
            <p:ph type="ctrTitle"/>
          </p:nvPr>
        </p:nvSpPr>
        <p:spPr>
          <a:xfrm>
            <a:off x="1370106" y="1829046"/>
            <a:ext cx="7766936" cy="2340568"/>
          </a:xfrm>
        </p:spPr>
        <p:txBody>
          <a:bodyPr/>
          <a:lstStyle/>
          <a:p>
            <a:r>
              <a:rPr lang="en-GB" sz="7600" dirty="0">
                <a:latin typeface="Arial" panose="020B0604020202020204" pitchFamily="34" charset="0"/>
                <a:cs typeface="Arial" panose="020B0604020202020204" pitchFamily="34" charset="0"/>
              </a:rPr>
              <a:t>An Introduction to Safeguarding</a:t>
            </a:r>
            <a:endParaRPr lang="en-US" sz="76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64CB948-BEEB-E34C-8E9B-4096156BDE51}"/>
              </a:ext>
            </a:extLst>
          </p:cNvPr>
          <p:cNvSpPr>
            <a:spLocks noGrp="1"/>
          </p:cNvSpPr>
          <p:nvPr>
            <p:ph type="subTitle" idx="1"/>
          </p:nvPr>
        </p:nvSpPr>
        <p:spPr/>
        <p:txBody>
          <a:bodyPr>
            <a:normAutofit/>
          </a:bodyPr>
          <a:lstStyle/>
          <a:p>
            <a:r>
              <a:rPr lang="en-GB" sz="2500" dirty="0">
                <a:latin typeface="Arial" panose="020B0604020202020204" pitchFamily="34" charset="0"/>
                <a:cs typeface="Arial" panose="020B0604020202020204" pitchFamily="34" charset="0"/>
              </a:rPr>
              <a:t>For the leaders of Traditional Youth Marching Bands</a:t>
            </a:r>
            <a:endParaRPr lang="en-US" sz="2500" dirty="0">
              <a:latin typeface="Arial" panose="020B0604020202020204" pitchFamily="34" charset="0"/>
              <a:cs typeface="Arial" panose="020B0604020202020204" pitchFamily="34" charset="0"/>
            </a:endParaRPr>
          </a:p>
        </p:txBody>
      </p:sp>
      <p:sp>
        <p:nvSpPr>
          <p:cNvPr id="6" name="Subtitle 2">
            <a:extLst>
              <a:ext uri="{FF2B5EF4-FFF2-40B4-BE49-F238E27FC236}">
                <a16:creationId xmlns:a16="http://schemas.microsoft.com/office/drawing/2014/main" id="{5CD58172-0980-9349-BC9E-C7D42FE72635}"/>
              </a:ext>
            </a:extLst>
          </p:cNvPr>
          <p:cNvSpPr txBox="1">
            <a:spLocks/>
          </p:cNvSpPr>
          <p:nvPr/>
        </p:nvSpPr>
        <p:spPr>
          <a:xfrm>
            <a:off x="0" y="6263374"/>
            <a:ext cx="7766936" cy="594626"/>
          </a:xfrm>
          <a:prstGeom prst="rect">
            <a:avLst/>
          </a:prstGeom>
        </p:spPr>
        <p:txBody>
          <a:bodyPr vert="horz" lIns="91440" tIns="45720" rIns="91440" bIns="45720" rtlCol="0" anchor="t">
            <a:normAutofit fontScale="55000" lnSpcReduction="2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en-GB" sz="2500" dirty="0">
                <a:latin typeface="Arial" panose="020B0604020202020204" pitchFamily="34" charset="0"/>
                <a:cs typeface="Arial" panose="020B0604020202020204" pitchFamily="34" charset="0"/>
              </a:rPr>
              <a:t>Prepared using information taken from </a:t>
            </a:r>
            <a:r>
              <a:rPr lang="en-GB" sz="2500" dirty="0" err="1">
                <a:latin typeface="Arial" panose="020B0604020202020204" pitchFamily="34" charset="0"/>
                <a:cs typeface="Arial" panose="020B0604020202020204" pitchFamily="34" charset="0"/>
                <a:hlinkClick r:id="rId2"/>
              </a:rPr>
              <a:t>www.nspcc.org.uk</a:t>
            </a:r>
            <a:endParaRPr lang="en-GB" sz="2500" dirty="0">
              <a:latin typeface="Arial" panose="020B0604020202020204" pitchFamily="34" charset="0"/>
              <a:cs typeface="Arial" panose="020B0604020202020204" pitchFamily="34" charset="0"/>
            </a:endParaRPr>
          </a:p>
          <a:p>
            <a:r>
              <a:rPr lang="en-GB" sz="2500" dirty="0">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416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9429-FC4E-6C42-9293-B3BE877B886D}"/>
              </a:ext>
            </a:extLst>
          </p:cNvPr>
          <p:cNvSpPr>
            <a:spLocks noGrp="1"/>
          </p:cNvSpPr>
          <p:nvPr>
            <p:ph type="title"/>
          </p:nvPr>
        </p:nvSpPr>
        <p:spPr>
          <a:xfrm>
            <a:off x="677334" y="36357"/>
            <a:ext cx="8596668" cy="1320800"/>
          </a:xfrm>
        </p:spPr>
        <p:txBody>
          <a:bodyPr/>
          <a:lstStyle/>
          <a:p>
            <a:r>
              <a:rPr lang="en-GB" dirty="0">
                <a:latin typeface="Arial" panose="020B0604020202020204" pitchFamily="34" charset="0"/>
                <a:cs typeface="Arial" panose="020B0604020202020204" pitchFamily="34" charset="0"/>
              </a:rPr>
              <a:t>Types of Sexual Abuse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D55F48-29C6-9E47-BA72-13BCC6CF6435}"/>
              </a:ext>
            </a:extLst>
          </p:cNvPr>
          <p:cNvSpPr>
            <a:spLocks noGrp="1"/>
          </p:cNvSpPr>
          <p:nvPr>
            <p:ph idx="1"/>
          </p:nvPr>
        </p:nvSpPr>
        <p:spPr>
          <a:xfrm>
            <a:off x="677334" y="771961"/>
            <a:ext cx="8596668" cy="5802157"/>
          </a:xfrm>
        </p:spPr>
        <p:txBody>
          <a:bodyPr>
            <a:noAutofit/>
          </a:bodyPr>
          <a:lstStyle/>
          <a:p>
            <a:pPr marL="0" indent="0">
              <a:buNone/>
            </a:pPr>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There are 2 types of sexual abuse – contact and non-contact abuse. And sexual abuse can happen in person or online.</a:t>
            </a:r>
            <a:endParaRPr lang="en-GB" sz="1500" dirty="0">
              <a:effectLst/>
              <a:latin typeface="Calibri" panose="020F0502020204030204" pitchFamily="34" charset="0"/>
              <a:ea typeface="Times New Roman" panose="020F0502020204030204" pitchFamily="34" charset="0"/>
              <a:cs typeface="Times New Roman" panose="020F0502020204030204" pitchFamily="34" charset="0"/>
            </a:endParaRPr>
          </a:p>
          <a:p>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Contact abuse is where an abuser makes physical contact with a child. This includes:</a:t>
            </a:r>
            <a:endParaRPr lang="en-GB" sz="1500" dirty="0">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sexual touching of any part of a child's body, whether they're clothed or not</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using a body part or object to rape or penetrate a child</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forcing a child to take part in sexual activities</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making a child undress or touch someone else.</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a:p>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Contact abuse can include touching, kissing and oral sex – sexual abuse isn't just penetrative.</a:t>
            </a:r>
            <a:endParaRPr lang="en-GB" sz="1500" dirty="0">
              <a:effectLst/>
              <a:latin typeface="Calibri" panose="020F0502020204030204" pitchFamily="34" charset="0"/>
              <a:ea typeface="Times New Roman" panose="020F0502020204030204" pitchFamily="34" charset="0"/>
              <a:cs typeface="Times New Roman" panose="020F0502020204030204" pitchFamily="34" charset="0"/>
            </a:endParaRPr>
          </a:p>
          <a:p>
            <a:pPr marL="0" indent="0">
              <a:buNone/>
            </a:pPr>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Non-contact abuse is where a child is abused without being touched by the abuser. This can be in person or online and includes:</a:t>
            </a:r>
            <a:endParaRPr lang="en-GB" sz="1500" dirty="0">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exposing or flashing</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showing pornography</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exposing a child to sexual acts</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making them masturbate</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forcing a child to make, view or share child abuse images or videos</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making, viewing or distributing child abuse images or videos</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a:p>
            <a:pPr lvl="0"/>
            <a:r>
              <a:rPr lang="en-GB" sz="1500" dirty="0">
                <a:solidFill>
                  <a:srgbClr val="525455"/>
                </a:solidFill>
                <a:effectLst/>
                <a:latin typeface="Arial" panose="020B0604020202020204" pitchFamily="34" charset="0"/>
                <a:ea typeface="Times New Roman" panose="020F0502020204030204" pitchFamily="34" charset="0"/>
                <a:cs typeface="Times New Roman" panose="020F0502020204030204" pitchFamily="34" charset="0"/>
              </a:rPr>
              <a:t>forcing a child to take part in sexual activities or conversations online or through a smartphone.</a:t>
            </a:r>
            <a:endParaRPr lang="en-GB" sz="1500" dirty="0">
              <a:solidFill>
                <a:srgbClr val="525455"/>
              </a:solidFill>
              <a:effectLst/>
              <a:latin typeface="Calibri" panose="020F0502020204030204" pitchFamily="34" charset="0"/>
              <a:ea typeface="Times New Roman" panose="020F0502020204030204" pitchFamily="34" charset="0"/>
              <a:cs typeface="Times New Roman" panose="020F0502020204030204" pitchFamily="34" charset="0"/>
            </a:endParaRPr>
          </a:p>
        </p:txBody>
      </p:sp>
    </p:spTree>
    <p:extLst>
      <p:ext uri="{BB962C8B-B14F-4D97-AF65-F5344CB8AC3E}">
        <p14:creationId xmlns:p14="http://schemas.microsoft.com/office/powerpoint/2010/main" val="454300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9429-FC4E-6C42-9293-B3BE877B886D}"/>
              </a:ext>
            </a:extLst>
          </p:cNvPr>
          <p:cNvSpPr>
            <a:spLocks noGrp="1"/>
          </p:cNvSpPr>
          <p:nvPr>
            <p:ph type="title"/>
          </p:nvPr>
        </p:nvSpPr>
        <p:spPr>
          <a:xfrm>
            <a:off x="677334" y="234079"/>
            <a:ext cx="8596668" cy="1320800"/>
          </a:xfrm>
        </p:spPr>
        <p:txBody>
          <a:bodyPr/>
          <a:lstStyle/>
          <a:p>
            <a:r>
              <a:rPr lang="en-GB" dirty="0">
                <a:latin typeface="Arial" panose="020B0604020202020204" pitchFamily="34" charset="0"/>
                <a:cs typeface="Arial" panose="020B0604020202020204" pitchFamily="34" charset="0"/>
              </a:rPr>
              <a:t>Signs of Sexual Abuse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D55F48-29C6-9E47-BA72-13BCC6CF6435}"/>
              </a:ext>
            </a:extLst>
          </p:cNvPr>
          <p:cNvSpPr>
            <a:spLocks noGrp="1"/>
          </p:cNvSpPr>
          <p:nvPr>
            <p:ph idx="1"/>
          </p:nvPr>
        </p:nvSpPr>
        <p:spPr>
          <a:xfrm>
            <a:off x="677334" y="908922"/>
            <a:ext cx="8596668" cy="5714999"/>
          </a:xfrm>
        </p:spPr>
        <p:txBody>
          <a:bodyPr>
            <a:noAutofit/>
          </a:bodyPr>
          <a:lstStyle/>
          <a:p>
            <a:pPr marL="0" indent="0">
              <a:buNone/>
            </a:pPr>
            <a:r>
              <a:rPr lang="en-GB" sz="2000" b="0" i="0" u="none" strike="noStrike" dirty="0">
                <a:solidFill>
                  <a:srgbClr val="525455"/>
                </a:solidFill>
                <a:effectLst/>
                <a:latin typeface="Arial" panose="020B0604020202020204" pitchFamily="34" charset="0"/>
              </a:rPr>
              <a:t>Knowing the signs of sexual abuse can help give a voice to children. Sometimes children won't understand that what's happening to them is wrong. Or they might be scared to speak out. Some of the signs you might notice include:</a:t>
            </a:r>
          </a:p>
          <a:p>
            <a:r>
              <a:rPr lang="en-GB" sz="2000" b="0" i="0" u="none" strike="noStrike" dirty="0">
                <a:solidFill>
                  <a:srgbClr val="525455"/>
                </a:solidFill>
                <a:effectLst/>
                <a:latin typeface="Arial" panose="020B0604020202020204" pitchFamily="34" charset="0"/>
              </a:rPr>
              <a:t>Avoiding being alone with or frightened of people or a person they know.</a:t>
            </a:r>
          </a:p>
          <a:p>
            <a:r>
              <a:rPr lang="en-GB" sz="2000" b="0" i="0" u="none" strike="noStrike" dirty="0">
                <a:solidFill>
                  <a:srgbClr val="525455"/>
                </a:solidFill>
                <a:effectLst/>
                <a:latin typeface="Arial" panose="020B0604020202020204" pitchFamily="34" charset="0"/>
              </a:rPr>
              <a:t>Language or sexual behaviour you wouldn't expect them to know.</a:t>
            </a:r>
          </a:p>
          <a:p>
            <a:r>
              <a:rPr lang="en-GB" sz="2000" b="0" i="0" u="none" strike="noStrike" dirty="0">
                <a:solidFill>
                  <a:srgbClr val="525455"/>
                </a:solidFill>
                <a:effectLst/>
                <a:latin typeface="Arial" panose="020B0604020202020204" pitchFamily="34" charset="0"/>
              </a:rPr>
              <a:t>Having nightmares or bed-wetting.</a:t>
            </a:r>
          </a:p>
          <a:p>
            <a:r>
              <a:rPr lang="en-GB" sz="2000" b="0" i="0" u="none" strike="noStrike" dirty="0">
                <a:solidFill>
                  <a:srgbClr val="525455"/>
                </a:solidFill>
                <a:effectLst/>
                <a:latin typeface="Arial" panose="020B0604020202020204" pitchFamily="34" charset="0"/>
              </a:rPr>
              <a:t>Alcohol or drug misuse.</a:t>
            </a:r>
          </a:p>
          <a:p>
            <a:r>
              <a:rPr lang="en-GB" sz="2000" b="0" i="0" u="none" strike="noStrike" dirty="0">
                <a:solidFill>
                  <a:srgbClr val="525455"/>
                </a:solidFill>
                <a:effectLst/>
                <a:latin typeface="Arial" panose="020B0604020202020204" pitchFamily="34" charset="0"/>
              </a:rPr>
              <a:t>Self-harm.</a:t>
            </a:r>
          </a:p>
          <a:p>
            <a:r>
              <a:rPr lang="en-GB" sz="2000" b="0" i="0" u="none" strike="noStrike" dirty="0">
                <a:solidFill>
                  <a:srgbClr val="525455"/>
                </a:solidFill>
                <a:effectLst/>
                <a:latin typeface="Arial" panose="020B0604020202020204" pitchFamily="34" charset="0"/>
              </a:rPr>
              <a:t>Changes in eating habits or developing an eating problem.</a:t>
            </a:r>
          </a:p>
          <a:p>
            <a:r>
              <a:rPr lang="en-GB" sz="2000" b="0" i="0" u="none" strike="noStrike" dirty="0">
                <a:solidFill>
                  <a:srgbClr val="525455"/>
                </a:solidFill>
                <a:effectLst/>
                <a:latin typeface="Arial" panose="020B0604020202020204" pitchFamily="34" charset="0"/>
              </a:rPr>
              <a:t>Bruises.</a:t>
            </a:r>
          </a:p>
          <a:p>
            <a:r>
              <a:rPr lang="en-GB" sz="2000" b="0" i="0" u="none" strike="noStrike" dirty="0">
                <a:solidFill>
                  <a:srgbClr val="525455"/>
                </a:solidFill>
                <a:effectLst/>
                <a:latin typeface="Arial" panose="020B0604020202020204" pitchFamily="34" charset="0"/>
              </a:rPr>
              <a:t>Bleeding, discharge, pains or soreness in their genital or anal area.</a:t>
            </a:r>
          </a:p>
          <a:p>
            <a:r>
              <a:rPr lang="en-GB" sz="2000" b="0" i="0" u="none" strike="noStrike" dirty="0">
                <a:solidFill>
                  <a:srgbClr val="525455"/>
                </a:solidFill>
                <a:effectLst/>
                <a:latin typeface="Arial" panose="020B0604020202020204" pitchFamily="34" charset="0"/>
              </a:rPr>
              <a:t>Sexually transmitted infections.</a:t>
            </a:r>
          </a:p>
          <a:p>
            <a:r>
              <a:rPr lang="en-GB" sz="2000" b="0" i="0" u="none" strike="noStrike" dirty="0">
                <a:solidFill>
                  <a:srgbClr val="525455"/>
                </a:solidFill>
                <a:effectLst/>
                <a:latin typeface="Arial" panose="020B0604020202020204" pitchFamily="34" charset="0"/>
              </a:rPr>
              <a:t>Pregnancy.</a:t>
            </a:r>
          </a:p>
        </p:txBody>
      </p:sp>
    </p:spTree>
    <p:extLst>
      <p:ext uri="{BB962C8B-B14F-4D97-AF65-F5344CB8AC3E}">
        <p14:creationId xmlns:p14="http://schemas.microsoft.com/office/powerpoint/2010/main" val="1378979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D55F48-29C6-9E47-BA72-13BCC6CF6435}"/>
              </a:ext>
            </a:extLst>
          </p:cNvPr>
          <p:cNvSpPr>
            <a:spLocks noGrp="1"/>
          </p:cNvSpPr>
          <p:nvPr>
            <p:ph idx="1"/>
          </p:nvPr>
        </p:nvSpPr>
        <p:spPr>
          <a:xfrm>
            <a:off x="677334" y="958725"/>
            <a:ext cx="8596668" cy="5082637"/>
          </a:xfrm>
        </p:spPr>
        <p:txBody>
          <a:bodyPr>
            <a:normAutofit/>
          </a:bodyPr>
          <a:lstStyle/>
          <a:p>
            <a:pPr marL="0" indent="0">
              <a:buNone/>
            </a:pPr>
            <a:r>
              <a:rPr lang="en-GB" sz="2000" b="0" i="0" u="none" strike="noStrike" dirty="0">
                <a:solidFill>
                  <a:srgbClr val="525455"/>
                </a:solidFill>
                <a:effectLst/>
                <a:latin typeface="Arial" panose="020B0604020202020204" pitchFamily="34" charset="0"/>
              </a:rPr>
              <a:t>If a child is being or has been sexually abused online, they might:</a:t>
            </a:r>
          </a:p>
          <a:p>
            <a:r>
              <a:rPr lang="en-GB" sz="2000" b="0" i="0" u="none" strike="noStrike" dirty="0">
                <a:solidFill>
                  <a:srgbClr val="525455"/>
                </a:solidFill>
                <a:effectLst/>
                <a:latin typeface="Arial" panose="020B0604020202020204" pitchFamily="34" charset="0"/>
              </a:rPr>
              <a:t>spend a lot more or a lot less time than usual online, texting, gaming or using social media</a:t>
            </a:r>
          </a:p>
          <a:p>
            <a:r>
              <a:rPr lang="en-GB" sz="2000" b="0" i="0" u="none" strike="noStrike" dirty="0">
                <a:solidFill>
                  <a:srgbClr val="525455"/>
                </a:solidFill>
                <a:effectLst/>
                <a:latin typeface="Arial" panose="020B0604020202020204" pitchFamily="34" charset="0"/>
              </a:rPr>
              <a:t>seem distant, upset or angry after using the internet or texting</a:t>
            </a:r>
          </a:p>
          <a:p>
            <a:r>
              <a:rPr lang="en-GB" sz="2000" b="0" i="0" u="none" strike="noStrike" dirty="0">
                <a:solidFill>
                  <a:srgbClr val="525455"/>
                </a:solidFill>
                <a:effectLst/>
                <a:latin typeface="Arial" panose="020B0604020202020204" pitchFamily="34" charset="0"/>
              </a:rPr>
              <a:t>be secretive about who they're talking to and what they're doing online or on their mobile phone</a:t>
            </a:r>
          </a:p>
          <a:p>
            <a:r>
              <a:rPr lang="en-GB" sz="2000" b="0" i="0" u="none" strike="noStrike" dirty="0">
                <a:solidFill>
                  <a:srgbClr val="525455"/>
                </a:solidFill>
                <a:effectLst/>
                <a:latin typeface="Arial" panose="020B0604020202020204" pitchFamily="34" charset="0"/>
              </a:rPr>
              <a:t>have lots of new phone numbers, texts or email addresses on their mobile phone, laptop or tablet.</a:t>
            </a:r>
          </a:p>
          <a:p>
            <a:pPr marL="0" indent="0">
              <a:buNone/>
            </a:pPr>
            <a:r>
              <a:rPr lang="en-GB" sz="2000" b="0" i="0" u="none" strike="noStrike" dirty="0">
                <a:solidFill>
                  <a:srgbClr val="525455"/>
                </a:solidFill>
                <a:effectLst/>
                <a:latin typeface="Arial" panose="020B0604020202020204" pitchFamily="34" charset="0"/>
              </a:rPr>
              <a:t>Children and young people might also drop hints and clues about the abuse.</a:t>
            </a:r>
          </a:p>
        </p:txBody>
      </p:sp>
    </p:spTree>
    <p:extLst>
      <p:ext uri="{BB962C8B-B14F-4D97-AF65-F5344CB8AC3E}">
        <p14:creationId xmlns:p14="http://schemas.microsoft.com/office/powerpoint/2010/main" val="2045648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9429-FC4E-6C42-9293-B3BE877B886D}"/>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Emotional Abuse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D55F48-29C6-9E47-BA72-13BCC6CF6435}"/>
              </a:ext>
            </a:extLst>
          </p:cNvPr>
          <p:cNvSpPr>
            <a:spLocks noGrp="1"/>
          </p:cNvSpPr>
          <p:nvPr>
            <p:ph idx="1"/>
          </p:nvPr>
        </p:nvSpPr>
        <p:spPr/>
        <p:txBody>
          <a:bodyPr>
            <a:normAutofit/>
          </a:bodyPr>
          <a:lstStyle/>
          <a:p>
            <a:r>
              <a:rPr lang="en-GB" sz="2000" b="0" i="0" u="none" strike="noStrike" dirty="0">
                <a:solidFill>
                  <a:srgbClr val="525455"/>
                </a:solidFill>
                <a:effectLst/>
                <a:latin typeface="Arial" panose="020B0604020202020204" pitchFamily="34" charset="0"/>
              </a:rPr>
              <a:t>Emotional abuse is any type of abuse that involves the continual emotional mistreatment of a child. It's sometimes called psychological abuse. </a:t>
            </a:r>
          </a:p>
          <a:p>
            <a:r>
              <a:rPr lang="en-GB" sz="2000" b="0" i="0" u="none" strike="noStrike" dirty="0">
                <a:solidFill>
                  <a:srgbClr val="525455"/>
                </a:solidFill>
                <a:effectLst/>
                <a:latin typeface="Arial" panose="020B0604020202020204" pitchFamily="34" charset="0"/>
              </a:rPr>
              <a:t>Emotional abuse can involve deliberately trying to scare, humiliate, isolate or ignore a child.</a:t>
            </a:r>
          </a:p>
          <a:p>
            <a:r>
              <a:rPr lang="en-GB" sz="2000" b="0" i="0" u="none" strike="noStrike" dirty="0">
                <a:solidFill>
                  <a:srgbClr val="525455"/>
                </a:solidFill>
                <a:effectLst/>
                <a:latin typeface="Arial" panose="020B0604020202020204" pitchFamily="34" charset="0"/>
              </a:rPr>
              <a:t>Emotional abuse is often a part of other kinds of abuse, which means it can be difficult to spot the signs or tell the difference, though it can also happen on its own.</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0939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9429-FC4E-6C42-9293-B3BE877B886D}"/>
              </a:ext>
            </a:extLst>
          </p:cNvPr>
          <p:cNvSpPr>
            <a:spLocks noGrp="1"/>
          </p:cNvSpPr>
          <p:nvPr>
            <p:ph type="title"/>
          </p:nvPr>
        </p:nvSpPr>
        <p:spPr>
          <a:xfrm>
            <a:off x="677334" y="123515"/>
            <a:ext cx="8596668" cy="1320800"/>
          </a:xfrm>
        </p:spPr>
        <p:txBody>
          <a:bodyPr/>
          <a:lstStyle/>
          <a:p>
            <a:r>
              <a:rPr lang="en-GB" dirty="0">
                <a:latin typeface="Arial" panose="020B0604020202020204" pitchFamily="34" charset="0"/>
                <a:cs typeface="Arial" panose="020B0604020202020204" pitchFamily="34" charset="0"/>
              </a:rPr>
              <a:t>Types of Emotional Abuse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D55F48-29C6-9E47-BA72-13BCC6CF6435}"/>
              </a:ext>
            </a:extLst>
          </p:cNvPr>
          <p:cNvSpPr>
            <a:spLocks noGrp="1"/>
          </p:cNvSpPr>
          <p:nvPr>
            <p:ph idx="1"/>
          </p:nvPr>
        </p:nvSpPr>
        <p:spPr>
          <a:xfrm>
            <a:off x="677334" y="809314"/>
            <a:ext cx="8596668" cy="5232049"/>
          </a:xfrm>
        </p:spPr>
        <p:txBody>
          <a:bodyPr>
            <a:noAutofit/>
          </a:bodyPr>
          <a:lstStyle/>
          <a:p>
            <a:pPr marL="0" indent="0">
              <a:buNone/>
            </a:pPr>
            <a:r>
              <a:rPr lang="en-GB" sz="1500" b="0" i="0" u="none" strike="noStrike" dirty="0">
                <a:solidFill>
                  <a:srgbClr val="525455"/>
                </a:solidFill>
                <a:effectLst/>
                <a:latin typeface="Arial" panose="020B0604020202020204" pitchFamily="34" charset="0"/>
              </a:rPr>
              <a:t>Emotional abuse includes:</a:t>
            </a:r>
          </a:p>
          <a:p>
            <a:r>
              <a:rPr lang="en-GB" sz="1500" b="0" i="0" u="none" strike="noStrike" dirty="0">
                <a:solidFill>
                  <a:srgbClr val="525455"/>
                </a:solidFill>
                <a:effectLst/>
                <a:latin typeface="Arial" panose="020B0604020202020204" pitchFamily="34" charset="0"/>
              </a:rPr>
              <a:t>humiliating or constantly criticising a child</a:t>
            </a:r>
          </a:p>
          <a:p>
            <a:r>
              <a:rPr lang="en-GB" sz="1500" b="0" i="0" u="none" strike="noStrike" dirty="0">
                <a:solidFill>
                  <a:srgbClr val="525455"/>
                </a:solidFill>
                <a:effectLst/>
                <a:latin typeface="Arial" panose="020B0604020202020204" pitchFamily="34" charset="0"/>
              </a:rPr>
              <a:t>threatening, shouting at a child or calling them names</a:t>
            </a:r>
          </a:p>
          <a:p>
            <a:r>
              <a:rPr lang="en-GB" sz="1500" b="0" i="0" u="none" strike="noStrike" dirty="0">
                <a:solidFill>
                  <a:srgbClr val="525455"/>
                </a:solidFill>
                <a:effectLst/>
                <a:latin typeface="Arial" panose="020B0604020202020204" pitchFamily="34" charset="0"/>
              </a:rPr>
              <a:t>making the child the subject of jokes, or using sarcasm to hurt a child</a:t>
            </a:r>
          </a:p>
          <a:p>
            <a:r>
              <a:rPr lang="en-GB" sz="1500" b="0" i="0" u="none" strike="noStrike" dirty="0">
                <a:solidFill>
                  <a:srgbClr val="525455"/>
                </a:solidFill>
                <a:effectLst/>
                <a:latin typeface="Arial" panose="020B0604020202020204" pitchFamily="34" charset="0"/>
              </a:rPr>
              <a:t>blaming and scapegoating</a:t>
            </a:r>
          </a:p>
          <a:p>
            <a:r>
              <a:rPr lang="en-GB" sz="1500" b="0" i="0" u="none" strike="noStrike" dirty="0">
                <a:solidFill>
                  <a:srgbClr val="525455"/>
                </a:solidFill>
                <a:effectLst/>
                <a:latin typeface="Arial" panose="020B0604020202020204" pitchFamily="34" charset="0"/>
              </a:rPr>
              <a:t>making a child perform degrading acts</a:t>
            </a:r>
          </a:p>
          <a:p>
            <a:r>
              <a:rPr lang="en-GB" sz="1500" b="0" i="0" u="none" strike="noStrike" dirty="0">
                <a:solidFill>
                  <a:srgbClr val="525455"/>
                </a:solidFill>
                <a:effectLst/>
                <a:latin typeface="Arial" panose="020B0604020202020204" pitchFamily="34" charset="0"/>
              </a:rPr>
              <a:t>not recognising a child's own individuality or trying to control their lives</a:t>
            </a:r>
          </a:p>
          <a:p>
            <a:r>
              <a:rPr lang="en-GB" sz="1500" b="0" i="0" u="none" strike="noStrike" dirty="0">
                <a:solidFill>
                  <a:srgbClr val="525455"/>
                </a:solidFill>
                <a:effectLst/>
                <a:latin typeface="Arial" panose="020B0604020202020204" pitchFamily="34" charset="0"/>
              </a:rPr>
              <a:t>pushing a child too hard or not recognising their limitations</a:t>
            </a:r>
          </a:p>
          <a:p>
            <a:r>
              <a:rPr lang="en-GB" sz="1500" b="0" i="0" u="none" strike="noStrike" dirty="0">
                <a:solidFill>
                  <a:srgbClr val="525455"/>
                </a:solidFill>
                <a:effectLst/>
                <a:latin typeface="Arial" panose="020B0604020202020204" pitchFamily="34" charset="0"/>
              </a:rPr>
              <a:t>exposing a child to upsetting events or situations, like domestic abuse or drug taking</a:t>
            </a:r>
          </a:p>
          <a:p>
            <a:r>
              <a:rPr lang="en-GB" sz="1500" b="0" i="0" u="none" strike="noStrike" dirty="0">
                <a:solidFill>
                  <a:srgbClr val="525455"/>
                </a:solidFill>
                <a:effectLst/>
                <a:latin typeface="Arial" panose="020B0604020202020204" pitchFamily="34" charset="0"/>
              </a:rPr>
              <a:t>failing to promote a child's social development</a:t>
            </a:r>
          </a:p>
          <a:p>
            <a:r>
              <a:rPr lang="en-GB" sz="1500" b="0" i="0" u="none" strike="noStrike" dirty="0">
                <a:solidFill>
                  <a:srgbClr val="525455"/>
                </a:solidFill>
                <a:effectLst/>
                <a:latin typeface="Arial" panose="020B0604020202020204" pitchFamily="34" charset="0"/>
              </a:rPr>
              <a:t>not allowing them to have friends</a:t>
            </a:r>
          </a:p>
          <a:p>
            <a:r>
              <a:rPr lang="en-GB" sz="1500" b="0" i="0" u="none" strike="noStrike" dirty="0">
                <a:solidFill>
                  <a:srgbClr val="525455"/>
                </a:solidFill>
                <a:effectLst/>
                <a:latin typeface="Arial" panose="020B0604020202020204" pitchFamily="34" charset="0"/>
              </a:rPr>
              <a:t>persistently ignoring them</a:t>
            </a:r>
          </a:p>
          <a:p>
            <a:r>
              <a:rPr lang="en-GB" sz="1500" b="0" i="0" u="none" strike="noStrike" dirty="0">
                <a:solidFill>
                  <a:srgbClr val="525455"/>
                </a:solidFill>
                <a:effectLst/>
                <a:latin typeface="Arial" panose="020B0604020202020204" pitchFamily="34" charset="0"/>
              </a:rPr>
              <a:t>being absent</a:t>
            </a:r>
          </a:p>
          <a:p>
            <a:r>
              <a:rPr lang="en-GB" sz="1500" b="0" i="0" u="none" strike="noStrike" dirty="0">
                <a:solidFill>
                  <a:srgbClr val="525455"/>
                </a:solidFill>
                <a:effectLst/>
                <a:latin typeface="Arial" panose="020B0604020202020204" pitchFamily="34" charset="0"/>
              </a:rPr>
              <a:t>manipulating a child</a:t>
            </a:r>
          </a:p>
          <a:p>
            <a:r>
              <a:rPr lang="en-GB" sz="1500" b="0" i="0" u="none" strike="noStrike" dirty="0">
                <a:solidFill>
                  <a:srgbClr val="525455"/>
                </a:solidFill>
                <a:effectLst/>
                <a:latin typeface="Arial" panose="020B0604020202020204" pitchFamily="34" charset="0"/>
              </a:rPr>
              <a:t>never saying anything kind, expressing positive feelings or congratulating a child on successes</a:t>
            </a:r>
          </a:p>
          <a:p>
            <a:r>
              <a:rPr lang="en-GB" sz="1500" b="0" i="0" u="none" strike="noStrike" dirty="0">
                <a:solidFill>
                  <a:srgbClr val="525455"/>
                </a:solidFill>
                <a:effectLst/>
                <a:latin typeface="Arial" panose="020B0604020202020204" pitchFamily="34" charset="0"/>
              </a:rPr>
              <a:t>never showing any emotions in interactions with a child, also known as emotional neglect.</a:t>
            </a:r>
          </a:p>
          <a:p>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0963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9429-FC4E-6C42-9293-B3BE877B886D}"/>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Signs of Emotional Abuse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D55F48-29C6-9E47-BA72-13BCC6CF6435}"/>
              </a:ext>
            </a:extLst>
          </p:cNvPr>
          <p:cNvSpPr>
            <a:spLocks noGrp="1"/>
          </p:cNvSpPr>
          <p:nvPr>
            <p:ph idx="1"/>
          </p:nvPr>
        </p:nvSpPr>
        <p:spPr>
          <a:xfrm>
            <a:off x="677334" y="1456765"/>
            <a:ext cx="8596668" cy="4584597"/>
          </a:xfrm>
        </p:spPr>
        <p:txBody>
          <a:bodyPr>
            <a:noAutofit/>
          </a:bodyPr>
          <a:lstStyle/>
          <a:p>
            <a:pPr marL="0" indent="0">
              <a:buNone/>
            </a:pPr>
            <a:r>
              <a:rPr lang="en-GB" sz="2000" b="0" i="0" u="none" strike="noStrike" dirty="0">
                <a:solidFill>
                  <a:srgbClr val="525455"/>
                </a:solidFill>
                <a:effectLst/>
                <a:latin typeface="Arial" panose="020B0604020202020204" pitchFamily="34" charset="0"/>
              </a:rPr>
              <a:t>There might not be any obvious physical signs of emotional abuse or neglect. And a child might not tell anyone what's happening until they reach a 'crisis point'. That's why it's important to look out for signs in how a child is acting.</a:t>
            </a:r>
          </a:p>
          <a:p>
            <a:pPr marL="0" indent="0">
              <a:buNone/>
            </a:pPr>
            <a:r>
              <a:rPr lang="en-GB" sz="2000" b="0" i="0" u="none" strike="noStrike" dirty="0">
                <a:solidFill>
                  <a:srgbClr val="525455"/>
                </a:solidFill>
                <a:effectLst/>
                <a:latin typeface="Arial" panose="020B0604020202020204" pitchFamily="34" charset="0"/>
              </a:rPr>
              <a:t>As children grow up, their emotions change. This means it can be difficult to tell if they're being emotionally abused. But children who are being emotionally abused might:</a:t>
            </a:r>
          </a:p>
          <a:p>
            <a:r>
              <a:rPr lang="en-GB" sz="2000" b="0" i="0" u="none" strike="noStrike" dirty="0">
                <a:solidFill>
                  <a:srgbClr val="525455"/>
                </a:solidFill>
                <a:effectLst/>
                <a:latin typeface="Arial" panose="020B0604020202020204" pitchFamily="34" charset="0"/>
              </a:rPr>
              <a:t>seem unconfident or lack self-assurance</a:t>
            </a:r>
          </a:p>
          <a:p>
            <a:r>
              <a:rPr lang="en-GB" sz="2000" b="0" i="0" u="none" strike="noStrike" dirty="0">
                <a:solidFill>
                  <a:srgbClr val="525455"/>
                </a:solidFill>
                <a:effectLst/>
                <a:latin typeface="Arial" panose="020B0604020202020204" pitchFamily="34" charset="0"/>
              </a:rPr>
              <a:t>struggle to control their emotions</a:t>
            </a:r>
          </a:p>
          <a:p>
            <a:r>
              <a:rPr lang="en-GB" sz="2000" b="0" i="0" u="none" strike="noStrike" dirty="0">
                <a:solidFill>
                  <a:srgbClr val="525455"/>
                </a:solidFill>
                <a:effectLst/>
                <a:latin typeface="Arial" panose="020B0604020202020204" pitchFamily="34" charset="0"/>
              </a:rPr>
              <a:t>have difficulty making or maintaining relationships</a:t>
            </a:r>
          </a:p>
          <a:p>
            <a:r>
              <a:rPr lang="en-GB" sz="2000" b="0" i="0" u="none" strike="noStrike" dirty="0">
                <a:solidFill>
                  <a:srgbClr val="525455"/>
                </a:solidFill>
                <a:effectLst/>
                <a:latin typeface="Arial" panose="020B0604020202020204" pitchFamily="34" charset="0"/>
              </a:rPr>
              <a:t>act in a way that's inappropriate for their age.</a:t>
            </a:r>
          </a:p>
          <a:p>
            <a:pPr marL="0" indent="0">
              <a:buNone/>
            </a:pPr>
            <a:r>
              <a:rPr lang="en-GB" sz="2000" b="0" i="0" u="none" strike="noStrike" dirty="0">
                <a:solidFill>
                  <a:srgbClr val="525455"/>
                </a:solidFill>
                <a:effectLst/>
                <a:latin typeface="Arial" panose="020B0604020202020204" pitchFamily="34" charset="0"/>
              </a:rPr>
              <a:t>The signs of emotional abuse can also be different for children at different ages.</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1743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3E27D-E81F-664B-992D-94ACF9FD5230}"/>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Neglect</a:t>
            </a:r>
            <a:endParaRPr lang="en-US" dirty="0"/>
          </a:p>
        </p:txBody>
      </p:sp>
      <p:sp>
        <p:nvSpPr>
          <p:cNvPr id="3" name="Content Placeholder 2">
            <a:extLst>
              <a:ext uri="{FF2B5EF4-FFF2-40B4-BE49-F238E27FC236}">
                <a16:creationId xmlns:a16="http://schemas.microsoft.com/office/drawing/2014/main" id="{357E8C90-5893-DC45-BDCF-F45C58790E7A}"/>
              </a:ext>
            </a:extLst>
          </p:cNvPr>
          <p:cNvSpPr>
            <a:spLocks noGrp="1"/>
          </p:cNvSpPr>
          <p:nvPr>
            <p:ph idx="1"/>
          </p:nvPr>
        </p:nvSpPr>
        <p:spPr/>
        <p:txBody>
          <a:bodyPr>
            <a:normAutofit/>
          </a:bodyPr>
          <a:lstStyle/>
          <a:p>
            <a:r>
              <a:rPr lang="en-GB" sz="2000" b="0" i="0" u="none" strike="noStrike" dirty="0">
                <a:solidFill>
                  <a:srgbClr val="525455"/>
                </a:solidFill>
                <a:effectLst/>
                <a:latin typeface="Arial" panose="020B0604020202020204" pitchFamily="34" charset="0"/>
              </a:rPr>
              <a:t>Neglect is the ongoing failure to meet a child's basic needs and the most common form of child abuse. </a:t>
            </a:r>
          </a:p>
          <a:p>
            <a:r>
              <a:rPr lang="en-GB" sz="2000" b="0" i="0" u="none" strike="noStrike" dirty="0">
                <a:solidFill>
                  <a:srgbClr val="525455"/>
                </a:solidFill>
                <a:effectLst/>
                <a:latin typeface="Arial" panose="020B0604020202020204" pitchFamily="34" charset="0"/>
              </a:rPr>
              <a:t>A child might be left hungry or dirty, or without proper clothing, shelter, supervision or health care. This can put children and young people in danger. And it can also have long term effects on their physical and mental wellbeing.</a:t>
            </a:r>
            <a:endParaRPr lang="en-US" sz="2000" dirty="0"/>
          </a:p>
        </p:txBody>
      </p:sp>
    </p:spTree>
    <p:extLst>
      <p:ext uri="{BB962C8B-B14F-4D97-AF65-F5344CB8AC3E}">
        <p14:creationId xmlns:p14="http://schemas.microsoft.com/office/powerpoint/2010/main" val="4106372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9429-FC4E-6C42-9293-B3BE877B886D}"/>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Types of Neglect</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D55F48-29C6-9E47-BA72-13BCC6CF6435}"/>
              </a:ext>
            </a:extLst>
          </p:cNvPr>
          <p:cNvSpPr>
            <a:spLocks noGrp="1"/>
          </p:cNvSpPr>
          <p:nvPr>
            <p:ph idx="1"/>
          </p:nvPr>
        </p:nvSpPr>
        <p:spPr>
          <a:xfrm>
            <a:off x="677334" y="1651352"/>
            <a:ext cx="8596668" cy="4597048"/>
          </a:xfrm>
        </p:spPr>
        <p:txBody>
          <a:bodyPr>
            <a:noAutofit/>
          </a:bodyPr>
          <a:lstStyle/>
          <a:p>
            <a:pPr marL="0" indent="0">
              <a:buNone/>
            </a:pPr>
            <a:r>
              <a:rPr lang="en-GB" sz="2000" dirty="0">
                <a:solidFill>
                  <a:srgbClr val="525455"/>
                </a:solidFill>
                <a:latin typeface="Arial" panose="020B0604020202020204" pitchFamily="34" charset="0"/>
              </a:rPr>
              <a:t>N</a:t>
            </a:r>
            <a:r>
              <a:rPr lang="en-GB" sz="2000" b="0" i="0" u="none" strike="noStrike" dirty="0">
                <a:solidFill>
                  <a:srgbClr val="525455"/>
                </a:solidFill>
                <a:effectLst/>
                <a:latin typeface="Arial" panose="020B0604020202020204" pitchFamily="34" charset="0"/>
              </a:rPr>
              <a:t>eglect can be a lot of different things, which can make it hard to spot. But broadly speaking, there are 4 types of neglect.</a:t>
            </a:r>
          </a:p>
          <a:p>
            <a:r>
              <a:rPr lang="en-GB" sz="2000" b="1" i="0" u="none" strike="noStrike" dirty="0">
                <a:solidFill>
                  <a:srgbClr val="525455"/>
                </a:solidFill>
                <a:effectLst/>
                <a:latin typeface="Arial" panose="020B0604020202020204" pitchFamily="34" charset="0"/>
              </a:rPr>
              <a:t>Physical neglect</a:t>
            </a:r>
            <a:br>
              <a:rPr lang="en-GB" sz="2000" b="1" i="0" u="none" strike="noStrike" dirty="0">
                <a:solidFill>
                  <a:srgbClr val="525455"/>
                </a:solidFill>
                <a:effectLst/>
                <a:latin typeface="Arial" panose="020B0604020202020204" pitchFamily="34" charset="0"/>
              </a:rPr>
            </a:br>
            <a:r>
              <a:rPr lang="en-GB" sz="2000" b="0" i="0" u="none" strike="noStrike" dirty="0">
                <a:solidFill>
                  <a:srgbClr val="525455"/>
                </a:solidFill>
                <a:effectLst/>
                <a:latin typeface="Arial" panose="020B0604020202020204" pitchFamily="34" charset="0"/>
              </a:rPr>
              <a:t>A child's basic needs, such as food, clothing or shelter, are not met or they aren't properly supervised or kept safe.</a:t>
            </a:r>
          </a:p>
          <a:p>
            <a:r>
              <a:rPr lang="en-GB" sz="2000" b="1" i="0" u="none" strike="noStrike" dirty="0">
                <a:solidFill>
                  <a:srgbClr val="525455"/>
                </a:solidFill>
                <a:effectLst/>
                <a:latin typeface="Arial" panose="020B0604020202020204" pitchFamily="34" charset="0"/>
              </a:rPr>
              <a:t>Educational neglect</a:t>
            </a:r>
            <a:br>
              <a:rPr lang="en-GB" sz="2000" b="1" i="0" u="none" strike="noStrike" dirty="0">
                <a:solidFill>
                  <a:srgbClr val="525455"/>
                </a:solidFill>
                <a:effectLst/>
                <a:latin typeface="Arial" panose="020B0604020202020204" pitchFamily="34" charset="0"/>
              </a:rPr>
            </a:br>
            <a:r>
              <a:rPr lang="en-GB" sz="2000" b="0" i="0" u="none" strike="noStrike" dirty="0">
                <a:solidFill>
                  <a:srgbClr val="525455"/>
                </a:solidFill>
                <a:effectLst/>
                <a:latin typeface="Arial" panose="020B0604020202020204" pitchFamily="34" charset="0"/>
              </a:rPr>
              <a:t>A parent doesn't ensure their child is given an education.</a:t>
            </a:r>
          </a:p>
          <a:p>
            <a:r>
              <a:rPr lang="en-GB" sz="2000" b="1" i="0" u="none" strike="noStrike" dirty="0">
                <a:solidFill>
                  <a:srgbClr val="525455"/>
                </a:solidFill>
                <a:effectLst/>
                <a:latin typeface="Arial" panose="020B0604020202020204" pitchFamily="34" charset="0"/>
              </a:rPr>
              <a:t>Emotional neglect</a:t>
            </a:r>
            <a:br>
              <a:rPr lang="en-GB" sz="2000" b="1" i="0" u="none" strike="noStrike" dirty="0">
                <a:solidFill>
                  <a:srgbClr val="525455"/>
                </a:solidFill>
                <a:effectLst/>
                <a:latin typeface="Arial" panose="020B0604020202020204" pitchFamily="34" charset="0"/>
              </a:rPr>
            </a:br>
            <a:r>
              <a:rPr lang="en-GB" sz="2000" b="0" i="0" u="none" strike="noStrike" dirty="0">
                <a:solidFill>
                  <a:srgbClr val="525455"/>
                </a:solidFill>
                <a:effectLst/>
                <a:latin typeface="Arial" panose="020B0604020202020204" pitchFamily="34" charset="0"/>
              </a:rPr>
              <a:t>A child doesn't get the nurture and stimulation they need. This could be through ignoring, humiliating, intimidating or isolating them.</a:t>
            </a:r>
          </a:p>
          <a:p>
            <a:r>
              <a:rPr lang="en-GB" sz="2000" b="1" i="0" u="none" strike="noStrike" dirty="0">
                <a:solidFill>
                  <a:srgbClr val="525455"/>
                </a:solidFill>
                <a:effectLst/>
                <a:latin typeface="Arial" panose="020B0604020202020204" pitchFamily="34" charset="0"/>
              </a:rPr>
              <a:t>Medical neglect</a:t>
            </a:r>
            <a:br>
              <a:rPr lang="en-GB" sz="2000" b="1" i="0" u="none" strike="noStrike" dirty="0">
                <a:solidFill>
                  <a:srgbClr val="525455"/>
                </a:solidFill>
                <a:effectLst/>
                <a:latin typeface="Arial" panose="020B0604020202020204" pitchFamily="34" charset="0"/>
              </a:rPr>
            </a:br>
            <a:r>
              <a:rPr lang="en-GB" sz="2000" b="0" i="0" u="none" strike="noStrike" dirty="0">
                <a:solidFill>
                  <a:srgbClr val="525455"/>
                </a:solidFill>
                <a:effectLst/>
                <a:latin typeface="Arial" panose="020B0604020202020204" pitchFamily="34" charset="0"/>
              </a:rPr>
              <a:t>A child isn't given proper health care. This includes dental care and refusing or ignoring medical recommendations.</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0452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9429-FC4E-6C42-9293-B3BE877B886D}"/>
              </a:ext>
            </a:extLst>
          </p:cNvPr>
          <p:cNvSpPr>
            <a:spLocks noGrp="1"/>
          </p:cNvSpPr>
          <p:nvPr>
            <p:ph type="title"/>
          </p:nvPr>
        </p:nvSpPr>
        <p:spPr>
          <a:xfrm>
            <a:off x="677334" y="248522"/>
            <a:ext cx="8596668" cy="1320800"/>
          </a:xfrm>
        </p:spPr>
        <p:txBody>
          <a:bodyPr/>
          <a:lstStyle/>
          <a:p>
            <a:r>
              <a:rPr lang="en-GB" dirty="0">
                <a:latin typeface="Arial" panose="020B0604020202020204" pitchFamily="34" charset="0"/>
                <a:cs typeface="Arial" panose="020B0604020202020204" pitchFamily="34" charset="0"/>
              </a:rPr>
              <a:t>Signs of Neglect</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D55F48-29C6-9E47-BA72-13BCC6CF6435}"/>
              </a:ext>
            </a:extLst>
          </p:cNvPr>
          <p:cNvSpPr>
            <a:spLocks noGrp="1"/>
          </p:cNvSpPr>
          <p:nvPr>
            <p:ph idx="1"/>
          </p:nvPr>
        </p:nvSpPr>
        <p:spPr>
          <a:xfrm>
            <a:off x="410881" y="933824"/>
            <a:ext cx="9325785" cy="5565587"/>
          </a:xfrm>
        </p:spPr>
        <p:txBody>
          <a:bodyPr>
            <a:normAutofit lnSpcReduction="10000"/>
          </a:bodyPr>
          <a:lstStyle/>
          <a:p>
            <a:pPr marL="0" indent="0">
              <a:buNone/>
            </a:pPr>
            <a:r>
              <a:rPr lang="en-GB" b="0" i="0" u="none" strike="noStrike" dirty="0">
                <a:solidFill>
                  <a:srgbClr val="525455"/>
                </a:solidFill>
                <a:effectLst/>
                <a:latin typeface="Arial" panose="020B0604020202020204" pitchFamily="34" charset="0"/>
              </a:rPr>
              <a:t>Neglect can be really difficult to spot. Having one of the signs doesn't necessarily mean a child is being neglected. But if you notice multiple signs that last for a while, they might show there's a serious problem. Children and young people who are neglected might have:</a:t>
            </a:r>
          </a:p>
          <a:p>
            <a:r>
              <a:rPr lang="en-GB" dirty="0">
                <a:latin typeface="Arial" panose="020B0604020202020204" pitchFamily="34" charset="0"/>
                <a:cs typeface="Arial" panose="020B0604020202020204" pitchFamily="34" charset="0"/>
              </a:rPr>
              <a:t>Poor appearance and hygiene: being smelly or dirty, being hungry or not given money for food, having unwashed clothes, not having the correct clothes (e.g. not having a coat in winter), having repeated nappy rash in infants. </a:t>
            </a:r>
          </a:p>
          <a:p>
            <a:r>
              <a:rPr lang="en-GB" dirty="0">
                <a:latin typeface="Arial" panose="020B0604020202020204" pitchFamily="34" charset="0"/>
                <a:cs typeface="Arial" panose="020B0604020202020204" pitchFamily="34" charset="0"/>
              </a:rPr>
              <a:t>Health and development problems: </a:t>
            </a:r>
            <a:r>
              <a:rPr lang="en-GB" b="0" i="0" u="none" strike="noStrike" dirty="0">
                <a:solidFill>
                  <a:srgbClr val="525455"/>
                </a:solidFill>
                <a:effectLst/>
                <a:latin typeface="Arial" panose="020B0604020202020204" pitchFamily="34" charset="0"/>
              </a:rPr>
              <a:t>anaemia, body issues, such as poor muscle tone or prominent joints, medical or dental issues, missed medical appointments, such as for vaccinations, not given the correct medicines, poor language or social skills, regular illness or infections, repeated accidental injuries, often caused by lack of supervision, skin issues, such as sores, rashes, flea bites, scabies or ringworm, thin or swollen tummy, tiredness, untreated injuries, weight or growth issues.</a:t>
            </a:r>
          </a:p>
          <a:p>
            <a:r>
              <a:rPr lang="en-GB" b="0" i="0" u="none" strike="noStrike" dirty="0">
                <a:solidFill>
                  <a:srgbClr val="525455"/>
                </a:solidFill>
                <a:effectLst/>
                <a:latin typeface="Arial" panose="020B0604020202020204" pitchFamily="34" charset="0"/>
              </a:rPr>
              <a:t>Housing and family issues: living in an unsuitable home environment, such as having no heating, being left alone for a long time, taking on the role of carer for other family members.</a:t>
            </a:r>
          </a:p>
          <a:p>
            <a:r>
              <a:rPr lang="en-GB" dirty="0">
                <a:solidFill>
                  <a:srgbClr val="525455"/>
                </a:solidFill>
                <a:latin typeface="Arial" panose="020B0604020202020204" pitchFamily="34" charset="0"/>
              </a:rPr>
              <a:t>Changes in behaviour: </a:t>
            </a:r>
            <a:r>
              <a:rPr lang="en-GB" b="0" i="0" u="none" strike="noStrike" dirty="0">
                <a:solidFill>
                  <a:srgbClr val="525455"/>
                </a:solidFill>
                <a:effectLst/>
                <a:latin typeface="Arial" panose="020B0604020202020204" pitchFamily="34" charset="0"/>
              </a:rPr>
              <a:t>becoming clingy, becoming aggressive, being withdrawn, depressed or anxious, changes in eating habits, displaying obsessive behaviour, finding it hard to concentrate or take part in activities, missing school, showing signs of self-harm, using drugs or alcohol.</a:t>
            </a:r>
          </a:p>
          <a:p>
            <a:endParaRPr lang="en-GB" b="0" i="0" u="none" strike="noStrike" dirty="0">
              <a:solidFill>
                <a:srgbClr val="525455"/>
              </a:solidFill>
              <a:effectLst/>
              <a:latin typeface="Arial" panose="020B0604020202020204" pitchFamily="34" charset="0"/>
            </a:endParaRPr>
          </a:p>
          <a:p>
            <a:endParaRPr lang="en-GB" b="0" i="0" u="none" strike="noStrike" dirty="0">
              <a:solidFill>
                <a:srgbClr val="525455"/>
              </a:solidFill>
              <a:effectLst/>
              <a:latin typeface="Arial" panose="020B0604020202020204" pitchFamily="34" charset="0"/>
            </a:endParaRPr>
          </a:p>
          <a:p>
            <a:endParaRPr lang="en-GB" b="0" i="0" u="none" strike="noStrike" dirty="0">
              <a:solidFill>
                <a:srgbClr val="525455"/>
              </a:solidFill>
              <a:effectLst/>
              <a:latin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0930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9429-FC4E-6C42-9293-B3BE877B886D}"/>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FGM</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D55F48-29C6-9E47-BA72-13BCC6CF6435}"/>
              </a:ext>
            </a:extLst>
          </p:cNvPr>
          <p:cNvSpPr>
            <a:spLocks noGrp="1"/>
          </p:cNvSpPr>
          <p:nvPr>
            <p:ph idx="1"/>
          </p:nvPr>
        </p:nvSpPr>
        <p:spPr/>
        <p:txBody>
          <a:bodyPr>
            <a:normAutofit/>
          </a:bodyPr>
          <a:lstStyle/>
          <a:p>
            <a:r>
              <a:rPr lang="en-GB" sz="2000" dirty="0">
                <a:latin typeface="Arial" panose="020B0604020202020204" pitchFamily="34" charset="0"/>
                <a:cs typeface="Arial" panose="020B0604020202020204" pitchFamily="34" charset="0"/>
              </a:rPr>
              <a:t>Female Genital Mutation.</a:t>
            </a:r>
          </a:p>
          <a:p>
            <a:r>
              <a:rPr lang="en-GB" sz="2000" dirty="0">
                <a:latin typeface="Arial" panose="020B0604020202020204" pitchFamily="34" charset="0"/>
                <a:cs typeface="Arial" panose="020B0604020202020204" pitchFamily="34" charset="0"/>
              </a:rPr>
              <a:t>FGM is illegal in the United Kingdom under the Prohibition of Female Circumcision, 1985. </a:t>
            </a:r>
          </a:p>
          <a:p>
            <a:r>
              <a:rPr lang="en-GB" sz="2000" dirty="0">
                <a:latin typeface="Arial" panose="020B0604020202020204" pitchFamily="34" charset="0"/>
                <a:cs typeface="Arial" panose="020B0604020202020204" pitchFamily="34" charset="0"/>
              </a:rPr>
              <a:t>There is a legal requirement to report suspected cases to the Police.</a:t>
            </a:r>
          </a:p>
          <a:p>
            <a:r>
              <a:rPr lang="en-GB" sz="2000" dirty="0">
                <a:latin typeface="Arial" panose="020B0604020202020204" pitchFamily="34" charset="0"/>
                <a:cs typeface="Arial" panose="020B0604020202020204" pitchFamily="34" charset="0"/>
              </a:rPr>
              <a:t>FGM abuse is most common in girls of African heritage.</a:t>
            </a:r>
          </a:p>
          <a:p>
            <a:r>
              <a:rPr lang="en-GB" sz="2000" dirty="0">
                <a:latin typeface="Arial" panose="020B0604020202020204" pitchFamily="34" charset="0"/>
                <a:cs typeface="Arial" panose="020B0604020202020204" pitchFamily="34" charset="0"/>
              </a:rPr>
              <a:t>Look out for girls of colour going on unexpected holidays or going on a ‘special trip’ to areas of Africa in particular.</a:t>
            </a:r>
          </a:p>
          <a:p>
            <a:r>
              <a:rPr lang="en-GB" sz="2000" dirty="0">
                <a:latin typeface="Arial" panose="020B0604020202020204" pitchFamily="34" charset="0"/>
                <a:cs typeface="Arial" panose="020B0604020202020204" pitchFamily="34" charset="0"/>
              </a:rPr>
              <a:t>Register for a free, certified FGM course at </a:t>
            </a:r>
            <a:r>
              <a:rPr lang="en-GB" sz="2000" dirty="0">
                <a:latin typeface="Arial" panose="020B0604020202020204" pitchFamily="34" charset="0"/>
                <a:cs typeface="Arial" panose="020B0604020202020204" pitchFamily="34" charset="0"/>
                <a:hlinkClick r:id="rId2"/>
              </a:rPr>
              <a:t>virtual-college.co.uk</a:t>
            </a:r>
            <a:r>
              <a:rPr lang="en-GB" sz="2000" dirty="0">
                <a:latin typeface="Arial" panose="020B0604020202020204" pitchFamily="34" charset="0"/>
                <a:cs typeface="Arial" panose="020B0604020202020204" pitchFamily="34" charset="0"/>
              </a:rPr>
              <a:t>.</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9662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CA28C-1F5D-C04A-A5EE-100FBBA1B46E}"/>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The purpose of this presentation</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63040E0-BE36-B041-9A68-81B716B4FF6F}"/>
              </a:ext>
            </a:extLst>
          </p:cNvPr>
          <p:cNvSpPr>
            <a:spLocks noGrp="1"/>
          </p:cNvSpPr>
          <p:nvPr>
            <p:ph idx="1"/>
          </p:nvPr>
        </p:nvSpPr>
        <p:spPr/>
        <p:txBody>
          <a:bodyPr>
            <a:normAutofit/>
          </a:bodyPr>
          <a:lstStyle/>
          <a:p>
            <a:pPr marL="0" indent="0">
              <a:buNone/>
            </a:pPr>
            <a:r>
              <a:rPr lang="en-GB" sz="2000" dirty="0">
                <a:latin typeface="Arial" panose="020B0604020202020204" pitchFamily="34" charset="0"/>
                <a:cs typeface="Arial" panose="020B0604020202020204" pitchFamily="34" charset="0"/>
              </a:rPr>
              <a:t>DISCLAIMER:</a:t>
            </a:r>
          </a:p>
          <a:p>
            <a:r>
              <a:rPr lang="en-GB" sz="2000" dirty="0">
                <a:latin typeface="Arial" panose="020B0604020202020204" pitchFamily="34" charset="0"/>
                <a:cs typeface="Arial" panose="020B0604020202020204" pitchFamily="34" charset="0"/>
              </a:rPr>
              <a:t>This Introduction to Safeguarding has been put together using information from various sources including Government guidance and the NSPCC. </a:t>
            </a:r>
          </a:p>
          <a:p>
            <a:r>
              <a:rPr lang="en-GB" sz="2000" dirty="0">
                <a:latin typeface="Arial" panose="020B0604020202020204" pitchFamily="34" charset="0"/>
                <a:cs typeface="Arial" panose="020B0604020202020204" pitchFamily="34" charset="0"/>
              </a:rPr>
              <a:t>It is designed to introduce Safeguarding to band leaders of member bands of the Traditional Youth Marching Band Association and to offer them guidance on what policies and practices should be in place. </a:t>
            </a:r>
          </a:p>
          <a:p>
            <a:r>
              <a:rPr lang="en-GB" sz="2000" dirty="0">
                <a:latin typeface="Arial" panose="020B0604020202020204" pitchFamily="34" charset="0"/>
                <a:cs typeface="Arial" panose="020B0604020202020204" pitchFamily="34" charset="0"/>
              </a:rPr>
              <a:t>It does not intend to replace accredited training provided by online companies/charities and as such, we advise all band leaders to regularly review and update their knowledge, policies and safeguarding practices within their own bands.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1216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63EC-44FB-D941-B2D1-824611D4145B}"/>
              </a:ext>
            </a:extLst>
          </p:cNvPr>
          <p:cNvSpPr>
            <a:spLocks noGrp="1"/>
          </p:cNvSpPr>
          <p:nvPr>
            <p:ph type="title"/>
          </p:nvPr>
        </p:nvSpPr>
        <p:spPr/>
        <p:txBody>
          <a:bodyPr/>
          <a:lstStyle/>
          <a:p>
            <a:r>
              <a:rPr lang="en-GB" dirty="0"/>
              <a:t>Peer on Peer abuse</a:t>
            </a:r>
            <a:endParaRPr lang="en-US" dirty="0"/>
          </a:p>
        </p:txBody>
      </p:sp>
      <p:sp>
        <p:nvSpPr>
          <p:cNvPr id="3" name="Content Placeholder 2">
            <a:extLst>
              <a:ext uri="{FF2B5EF4-FFF2-40B4-BE49-F238E27FC236}">
                <a16:creationId xmlns:a16="http://schemas.microsoft.com/office/drawing/2014/main" id="{03C75873-7E11-DF49-AA8C-A6BEC48FA011}"/>
              </a:ext>
            </a:extLst>
          </p:cNvPr>
          <p:cNvSpPr>
            <a:spLocks noGrp="1"/>
          </p:cNvSpPr>
          <p:nvPr>
            <p:ph idx="1"/>
          </p:nvPr>
        </p:nvSpPr>
        <p:spPr>
          <a:xfrm>
            <a:off x="527922" y="1930400"/>
            <a:ext cx="8596668" cy="3880773"/>
          </a:xfrm>
        </p:spPr>
        <p:txBody>
          <a:bodyPr>
            <a:normAutofit/>
          </a:bodyPr>
          <a:lstStyle/>
          <a:p>
            <a:r>
              <a:rPr lang="en-GB" sz="2000" dirty="0">
                <a:latin typeface="Arial" panose="020B0604020202020204" pitchFamily="34" charset="0"/>
                <a:cs typeface="Arial" panose="020B0604020202020204" pitchFamily="34" charset="0"/>
              </a:rPr>
              <a:t>Peer on Peer abuse can take the form of physical , sexual abuse, harassment, violence, bullying, emotional harm and can be on or off line. </a:t>
            </a:r>
          </a:p>
          <a:p>
            <a:r>
              <a:rPr lang="en-GB" sz="2000" dirty="0">
                <a:latin typeface="Arial" panose="020B0604020202020204" pitchFamily="34" charset="0"/>
                <a:cs typeface="Arial" panose="020B0604020202020204" pitchFamily="34" charset="0"/>
              </a:rPr>
              <a:t>Peer on Peer abuse can include up skirting – the taking of photographs from below, up a skirt.</a:t>
            </a:r>
          </a:p>
          <a:p>
            <a:r>
              <a:rPr lang="en-GB" sz="2000" dirty="0">
                <a:latin typeface="Arial" panose="020B0604020202020204" pitchFamily="34" charset="0"/>
                <a:cs typeface="Arial" panose="020B0604020202020204" pitchFamily="34" charset="0"/>
              </a:rPr>
              <a:t>It can include grooming for sexual and criminal exploitation. </a:t>
            </a:r>
          </a:p>
          <a:p>
            <a:r>
              <a:rPr lang="en-GB" sz="2000" dirty="0">
                <a:latin typeface="Arial" panose="020B0604020202020204" pitchFamily="34" charset="0"/>
                <a:cs typeface="Arial" panose="020B0604020202020204" pitchFamily="34" charset="0"/>
              </a:rPr>
              <a:t>Peer on a Peer abuse often goes on unseen. </a:t>
            </a:r>
          </a:p>
          <a:p>
            <a:r>
              <a:rPr lang="en-GB" sz="2000" dirty="0">
                <a:latin typeface="Arial" panose="020B0604020202020204" pitchFamily="34" charset="0"/>
                <a:cs typeface="Arial" panose="020B0604020202020204" pitchFamily="34" charset="0"/>
              </a:rPr>
              <a:t>Concerns should be taken seriously and any peer on peer abuse that involves sexual assault must result in a multi-agency response.</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014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9765E-12C0-1345-9BA6-4F94AD1293C3}"/>
              </a:ext>
            </a:extLst>
          </p:cNvPr>
          <p:cNvSpPr>
            <a:spLocks noGrp="1"/>
          </p:cNvSpPr>
          <p:nvPr>
            <p:ph type="title"/>
          </p:nvPr>
        </p:nvSpPr>
        <p:spPr>
          <a:xfrm>
            <a:off x="694254" y="285377"/>
            <a:ext cx="8596668" cy="1320800"/>
          </a:xfrm>
        </p:spPr>
        <p:txBody>
          <a:bodyPr/>
          <a:lstStyle/>
          <a:p>
            <a:r>
              <a:rPr lang="en-GB" dirty="0"/>
              <a:t>County Lines</a:t>
            </a:r>
            <a:endParaRPr lang="en-US" dirty="0"/>
          </a:p>
        </p:txBody>
      </p:sp>
      <p:sp>
        <p:nvSpPr>
          <p:cNvPr id="3" name="Content Placeholder 2">
            <a:extLst>
              <a:ext uri="{FF2B5EF4-FFF2-40B4-BE49-F238E27FC236}">
                <a16:creationId xmlns:a16="http://schemas.microsoft.com/office/drawing/2014/main" id="{D905AAAC-B54A-584A-BA45-E861ADA68BCD}"/>
              </a:ext>
            </a:extLst>
          </p:cNvPr>
          <p:cNvSpPr>
            <a:spLocks noGrp="1"/>
          </p:cNvSpPr>
          <p:nvPr>
            <p:ph idx="1"/>
          </p:nvPr>
        </p:nvSpPr>
        <p:spPr>
          <a:xfrm>
            <a:off x="694254" y="945777"/>
            <a:ext cx="8596668" cy="4654675"/>
          </a:xfrm>
        </p:spPr>
        <p:txBody>
          <a:bodyPr>
            <a:noAutofit/>
          </a:bodyPr>
          <a:lstStyle/>
          <a:p>
            <a:r>
              <a:rPr lang="en-GB" sz="1700" b="0" i="0" u="none" strike="noStrike" dirty="0">
                <a:solidFill>
                  <a:schemeClr val="tx1"/>
                </a:solidFill>
                <a:effectLst/>
                <a:latin typeface="Arial" panose="020B0604020202020204" pitchFamily="34" charset="0"/>
              </a:rPr>
              <a:t>County lines is the organised criminal distribution of drugs from the big cities into smaller towns and rural areas using children and vulnerable people. Although cannabis is occasionally linked to the county lines organisations, it is harder drugs that provide the focus: heroin, cocaine, and amphetamines.</a:t>
            </a:r>
          </a:p>
          <a:p>
            <a:r>
              <a:rPr lang="en-GB" sz="1700" b="0" i="0" u="none" strike="noStrike" dirty="0">
                <a:solidFill>
                  <a:schemeClr val="tx1"/>
                </a:solidFill>
                <a:effectLst/>
                <a:latin typeface="Arial" panose="020B0604020202020204" pitchFamily="34" charset="0"/>
              </a:rPr>
              <a:t>The main county line gangs operate from London and Liverpool, but other groups work out of Reading, Birmingham, and Manchester. Faces from the cities are not known by police in the quieter areas and can operate more easily. At least for a time.</a:t>
            </a:r>
          </a:p>
          <a:p>
            <a:r>
              <a:rPr lang="en-GB" sz="1700" b="0" i="0" u="none" strike="noStrike" dirty="0">
                <a:solidFill>
                  <a:schemeClr val="tx1"/>
                </a:solidFill>
                <a:effectLst/>
                <a:latin typeface="Arial" panose="020B0604020202020204" pitchFamily="34" charset="0"/>
              </a:rPr>
              <a:t>The influence of county lines is nationwide. Metropolitan Police have found gang members from Islington in 14 different police areas. Boys, typically 15 and 16, but sometimes younger, travel by coach, train, and taxi into rural or coastal area, with only a ‘burner’, or disposable phone, often stolen, and a stash of drugs. For the gang’s security each runner only knows one other phone number along the delivery chain.</a:t>
            </a:r>
          </a:p>
          <a:p>
            <a:r>
              <a:rPr lang="en-GB" sz="1700" b="0" i="0" u="none" strike="noStrike" dirty="0">
                <a:solidFill>
                  <a:schemeClr val="tx1"/>
                </a:solidFill>
                <a:effectLst/>
                <a:latin typeface="Arial" panose="020B0604020202020204" pitchFamily="34" charset="0"/>
              </a:rPr>
              <a:t>The drug runner needs a place to stay and to do this the gang will take over the home of a vulnerable person, often after following them home. This is known as “cuckooing”. Once in the property, drugs and weapons can be stored there along with a possible venue for dealing drugs and the sexual exploitation of girls and young women.</a:t>
            </a:r>
          </a:p>
          <a:p>
            <a:pPr marL="0" indent="0">
              <a:buNone/>
            </a:pPr>
            <a:r>
              <a:rPr lang="en-GB" sz="1700" b="0" i="0" u="none" strike="noStrike" dirty="0">
                <a:solidFill>
                  <a:schemeClr val="tx1"/>
                </a:solidFill>
                <a:effectLst/>
                <a:latin typeface="Arial" panose="020B0604020202020204" pitchFamily="34" charset="0"/>
              </a:rPr>
              <a:t>(</a:t>
            </a:r>
            <a:r>
              <a:rPr lang="en-GB" sz="1700" b="0" i="0" u="none" strike="noStrike" dirty="0">
                <a:solidFill>
                  <a:schemeClr val="tx1"/>
                </a:solidFill>
                <a:effectLst/>
                <a:latin typeface="Arial" panose="020B0604020202020204" pitchFamily="34" charset="0"/>
                <a:hlinkClick r:id="rId2"/>
              </a:rPr>
              <a:t>www.safeguardinginschools.com</a:t>
            </a:r>
            <a:r>
              <a:rPr lang="en-GB" sz="1700" dirty="0">
                <a:solidFill>
                  <a:schemeClr val="tx1"/>
                </a:solidFill>
                <a:latin typeface="Arial" panose="020B0604020202020204" pitchFamily="34" charset="0"/>
              </a:rPr>
              <a:t>)</a:t>
            </a:r>
            <a:endParaRPr lang="en-GB" sz="1700" b="0" i="0" u="none" strike="noStrike" dirty="0">
              <a:solidFill>
                <a:schemeClr val="tx1"/>
              </a:solidFill>
              <a:effectLst/>
              <a:latin typeface="Arial" panose="020B0604020202020204" pitchFamily="34" charset="0"/>
            </a:endParaRPr>
          </a:p>
          <a:p>
            <a:endParaRPr lang="en-US"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0076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9429-FC4E-6C42-9293-B3BE877B886D}"/>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What to do if a child makes a disclosure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D55F48-29C6-9E47-BA72-13BCC6CF6435}"/>
              </a:ext>
            </a:extLst>
          </p:cNvPr>
          <p:cNvSpPr>
            <a:spLocks noGrp="1"/>
          </p:cNvSpPr>
          <p:nvPr>
            <p:ph idx="1"/>
          </p:nvPr>
        </p:nvSpPr>
        <p:spPr>
          <a:xfrm>
            <a:off x="789393" y="1488613"/>
            <a:ext cx="8596668" cy="3880773"/>
          </a:xfrm>
        </p:spPr>
        <p:txBody>
          <a:bodyPr>
            <a:normAutofit/>
          </a:bodyPr>
          <a:lstStyle/>
          <a:p>
            <a:pPr marL="0" indent="0">
              <a:buNone/>
            </a:pPr>
            <a:endParaRPr lang="en-GB" sz="2000" b="0" i="0" u="none" strike="noStrike" dirty="0">
              <a:solidFill>
                <a:srgbClr val="525455"/>
              </a:solidFill>
              <a:effectLst/>
              <a:latin typeface="Arial" panose="020B0604020202020204" pitchFamily="34" charset="0"/>
            </a:endParaRPr>
          </a:p>
          <a:p>
            <a:r>
              <a:rPr lang="en-GB" sz="2000" b="0" i="0" u="none" strike="noStrike" dirty="0">
                <a:solidFill>
                  <a:srgbClr val="525455"/>
                </a:solidFill>
                <a:effectLst/>
                <a:latin typeface="Arial" panose="020B0604020202020204" pitchFamily="34" charset="0"/>
              </a:rPr>
              <a:t>listen carefully to what they're saying</a:t>
            </a:r>
          </a:p>
          <a:p>
            <a:r>
              <a:rPr lang="en-GB" sz="2000" b="0" i="0" u="none" strike="noStrike" dirty="0">
                <a:solidFill>
                  <a:srgbClr val="525455"/>
                </a:solidFill>
                <a:effectLst/>
                <a:latin typeface="Arial" panose="020B0604020202020204" pitchFamily="34" charset="0"/>
              </a:rPr>
              <a:t>let them know they've done the right thing by telling you</a:t>
            </a:r>
          </a:p>
          <a:p>
            <a:r>
              <a:rPr lang="en-GB" sz="2000" b="0" i="0" u="none" strike="noStrike" dirty="0">
                <a:solidFill>
                  <a:srgbClr val="525455"/>
                </a:solidFill>
                <a:effectLst/>
                <a:latin typeface="Arial" panose="020B0604020202020204" pitchFamily="34" charset="0"/>
              </a:rPr>
              <a:t>tell them it's not their fault</a:t>
            </a:r>
          </a:p>
          <a:p>
            <a:r>
              <a:rPr lang="en-GB" sz="2000" b="0" i="0" u="none" strike="noStrike" dirty="0">
                <a:solidFill>
                  <a:srgbClr val="525455"/>
                </a:solidFill>
                <a:effectLst/>
                <a:latin typeface="Arial" panose="020B0604020202020204" pitchFamily="34" charset="0"/>
              </a:rPr>
              <a:t>say you'll take them seriously</a:t>
            </a:r>
          </a:p>
          <a:p>
            <a:r>
              <a:rPr lang="en-GB" sz="2000" b="0" i="0" u="none" strike="noStrike" dirty="0">
                <a:solidFill>
                  <a:srgbClr val="525455"/>
                </a:solidFill>
                <a:effectLst/>
                <a:latin typeface="Arial" panose="020B0604020202020204" pitchFamily="34" charset="0"/>
              </a:rPr>
              <a:t>don't confront the alleged abuser</a:t>
            </a:r>
          </a:p>
          <a:p>
            <a:r>
              <a:rPr lang="en-GB" sz="2000" b="0" i="0" u="none" strike="noStrike" dirty="0">
                <a:solidFill>
                  <a:srgbClr val="525455"/>
                </a:solidFill>
                <a:effectLst/>
                <a:latin typeface="Arial" panose="020B0604020202020204" pitchFamily="34" charset="0"/>
              </a:rPr>
              <a:t>explain what you'll do next</a:t>
            </a:r>
          </a:p>
          <a:p>
            <a:r>
              <a:rPr lang="en-GB" sz="2000" b="0" i="0" u="none" strike="noStrike" dirty="0">
                <a:solidFill>
                  <a:srgbClr val="525455"/>
                </a:solidFill>
                <a:effectLst/>
                <a:latin typeface="Arial" panose="020B0604020202020204" pitchFamily="34" charset="0"/>
              </a:rPr>
              <a:t>report what the child has told you as soon as possible.</a:t>
            </a: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2958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63EC-44FB-D941-B2D1-824611D4145B}"/>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What do Youth Marching Bands need to have in place?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3C75873-7E11-DF49-AA8C-A6BEC48FA011}"/>
              </a:ext>
            </a:extLst>
          </p:cNvPr>
          <p:cNvSpPr>
            <a:spLocks noGrp="1"/>
          </p:cNvSpPr>
          <p:nvPr>
            <p:ph idx="1"/>
          </p:nvPr>
        </p:nvSpPr>
        <p:spPr/>
        <p:txBody>
          <a:bodyPr>
            <a:noAutofit/>
          </a:bodyPr>
          <a:lstStyle/>
          <a:p>
            <a:r>
              <a:rPr lang="en-GB" sz="2000" dirty="0">
                <a:latin typeface="Arial" panose="020B0604020202020204" pitchFamily="34" charset="0"/>
                <a:cs typeface="Arial" panose="020B0604020202020204" pitchFamily="34" charset="0"/>
              </a:rPr>
              <a:t>Traditional style youth marching bands fall beneath more than one umbrella body. Therefore, ‘one size fits all’ advice on good safeguarding practice doesn’t necessarily work.</a:t>
            </a:r>
          </a:p>
          <a:p>
            <a:r>
              <a:rPr lang="en-GB" sz="2000" dirty="0">
                <a:latin typeface="Arial" panose="020B0604020202020204" pitchFamily="34" charset="0"/>
                <a:cs typeface="Arial" panose="020B0604020202020204" pitchFamily="34" charset="0"/>
              </a:rPr>
              <a:t>Scout and Guide bands, Boys and Girls Bridge bands and other such uniformed organisation bands need to follow the guidelines of their governing body. </a:t>
            </a:r>
          </a:p>
          <a:p>
            <a:r>
              <a:rPr lang="en-GB" sz="2000" dirty="0">
                <a:latin typeface="Arial" panose="020B0604020202020204" pitchFamily="34" charset="0"/>
                <a:cs typeface="Arial" panose="020B0604020202020204" pitchFamily="34" charset="0"/>
              </a:rPr>
              <a:t>Independent bands have no such governing body, unless they have formed close links with their Local Authority. As a result, the band leaders of independent bands need to ensure that they have the relevant documents in place.</a:t>
            </a:r>
          </a:p>
          <a:p>
            <a:r>
              <a:rPr lang="en-GB" sz="2000" dirty="0">
                <a:latin typeface="Arial" panose="020B0604020202020204" pitchFamily="34" charset="0"/>
                <a:cs typeface="Arial" panose="020B0604020202020204" pitchFamily="34" charset="0"/>
              </a:rPr>
              <a:t>The Traditional Youth Marching Band Association has provided a guidance document called ‘Keeping Band Members and Staff Safe’ to assist bands with the provision of appropriate safeguarding practice. </a:t>
            </a:r>
          </a:p>
        </p:txBody>
      </p:sp>
    </p:spTree>
    <p:extLst>
      <p:ext uri="{BB962C8B-B14F-4D97-AF65-F5344CB8AC3E}">
        <p14:creationId xmlns:p14="http://schemas.microsoft.com/office/powerpoint/2010/main" val="4260933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6" name="Straight Connector 25">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 name="Rectangle 35">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6">
            <a:extLst>
              <a:ext uri="{FF2B5EF4-FFF2-40B4-BE49-F238E27FC236}">
                <a16:creationId xmlns:a16="http://schemas.microsoft.com/office/drawing/2014/main" id="{2A96510A-A20D-864E-A2C5-60275EC16461}"/>
              </a:ext>
            </a:extLst>
          </p:cNvPr>
          <p:cNvPicPr>
            <a:picLocks noChangeAspect="1"/>
          </p:cNvPicPr>
          <p:nvPr/>
        </p:nvPicPr>
        <p:blipFill>
          <a:blip r:embed="rId2"/>
          <a:stretch>
            <a:fillRect/>
          </a:stretch>
        </p:blipFill>
        <p:spPr>
          <a:xfrm>
            <a:off x="925745" y="550560"/>
            <a:ext cx="10190055" cy="5693828"/>
          </a:xfrm>
          <a:prstGeom prst="rect">
            <a:avLst/>
          </a:prstGeom>
        </p:spPr>
      </p:pic>
    </p:spTree>
    <p:extLst>
      <p:ext uri="{BB962C8B-B14F-4D97-AF65-F5344CB8AC3E}">
        <p14:creationId xmlns:p14="http://schemas.microsoft.com/office/powerpoint/2010/main" val="4016844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63EC-44FB-D941-B2D1-824611D4145B}"/>
              </a:ext>
            </a:extLst>
          </p:cNvPr>
          <p:cNvSpPr>
            <a:spLocks noGrp="1"/>
          </p:cNvSpPr>
          <p:nvPr>
            <p:ph type="title"/>
          </p:nvPr>
        </p:nvSpPr>
        <p:spPr>
          <a:xfrm>
            <a:off x="677334" y="273423"/>
            <a:ext cx="8596668" cy="1320800"/>
          </a:xfrm>
        </p:spPr>
        <p:txBody>
          <a:bodyPr>
            <a:normAutofit/>
          </a:bodyPr>
          <a:lstStyle/>
          <a:p>
            <a:r>
              <a:rPr lang="en-GB" dirty="0">
                <a:latin typeface="Arial" panose="020B0604020202020204" pitchFamily="34" charset="0"/>
                <a:cs typeface="Arial" panose="020B0604020202020204" pitchFamily="34" charset="0"/>
              </a:rPr>
              <a:t>All bands should have a Safeguarding policy that covers the following…</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3C75873-7E11-DF49-AA8C-A6BEC48FA011}"/>
              </a:ext>
            </a:extLst>
          </p:cNvPr>
          <p:cNvSpPr>
            <a:spLocks noGrp="1"/>
          </p:cNvSpPr>
          <p:nvPr>
            <p:ph idx="1"/>
          </p:nvPr>
        </p:nvSpPr>
        <p:spPr>
          <a:xfrm>
            <a:off x="677334" y="1033432"/>
            <a:ext cx="8596668" cy="5341470"/>
          </a:xfrm>
        </p:spPr>
        <p:txBody>
          <a:bodyPr>
            <a:noAutofit/>
          </a:bodyPr>
          <a:lstStyle/>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A senior board lead with experience – each band should be encouraged to have someone with experience and training in safeguarding on their board/committee/leadership team. They should keep themselves up to date with latest government safeguarding information.</a:t>
            </a:r>
          </a:p>
          <a:p>
            <a:r>
              <a:rPr lang="en-GB" sz="1200" dirty="0">
                <a:latin typeface="Arial" panose="020B0604020202020204" pitchFamily="34" charset="0"/>
                <a:cs typeface="Arial" panose="020B0604020202020204" pitchFamily="34" charset="0"/>
              </a:rPr>
              <a:t>A Designated Safeguarding Lead – as specified by the </a:t>
            </a:r>
            <a:r>
              <a:rPr lang="en-GB" sz="1200" dirty="0">
                <a:latin typeface="Arial" panose="020B0604020202020204" pitchFamily="34" charset="0"/>
                <a:cs typeface="Arial" panose="020B0604020202020204" pitchFamily="34" charset="0"/>
                <a:hlinkClick r:id="rId2"/>
              </a:rPr>
              <a:t>Children’s Act of 2004 </a:t>
            </a:r>
            <a:r>
              <a:rPr lang="en-GB" sz="1200" dirty="0">
                <a:latin typeface="Arial" panose="020B0604020202020204" pitchFamily="34" charset="0"/>
                <a:cs typeface="Arial" panose="020B0604020202020204" pitchFamily="34" charset="0"/>
              </a:rPr>
              <a:t>someone with this role takes all responsibility for Safeguarding and Child Protection (including online safeguarding) for the group. </a:t>
            </a:r>
          </a:p>
          <a:p>
            <a:r>
              <a:rPr lang="en-GB" sz="1200" dirty="0">
                <a:latin typeface="Arial" panose="020B0604020202020204" pitchFamily="34" charset="0"/>
                <a:cs typeface="Arial" panose="020B0604020202020204" pitchFamily="34" charset="0"/>
              </a:rPr>
              <a:t>Safe recruitment – make sure all instructors are over the age of 18 and are DBS checked by the band or governing organisation. DBS checks </a:t>
            </a:r>
            <a:r>
              <a:rPr lang="en-GB" sz="1200" b="1" dirty="0">
                <a:latin typeface="Arial" panose="020B0604020202020204" pitchFamily="34" charset="0"/>
                <a:cs typeface="Arial" panose="020B0604020202020204" pitchFamily="34" charset="0"/>
              </a:rPr>
              <a:t>are not portable</a:t>
            </a:r>
            <a:r>
              <a:rPr lang="en-GB" sz="1200" dirty="0">
                <a:latin typeface="Arial" panose="020B0604020202020204" pitchFamily="34" charset="0"/>
                <a:cs typeface="Arial" panose="020B0604020202020204" pitchFamily="34" charset="0"/>
              </a:rPr>
              <a:t> and </a:t>
            </a:r>
            <a:r>
              <a:rPr lang="en-GB" sz="1200" b="1" dirty="0">
                <a:latin typeface="Arial" panose="020B0604020202020204" pitchFamily="34" charset="0"/>
                <a:cs typeface="Arial" panose="020B0604020202020204" pitchFamily="34" charset="0"/>
              </a:rPr>
              <a:t>can not be carried over</a:t>
            </a:r>
            <a:r>
              <a:rPr lang="en-GB" sz="1200" dirty="0">
                <a:latin typeface="Arial" panose="020B0604020202020204" pitchFamily="34" charset="0"/>
                <a:cs typeface="Arial" panose="020B0604020202020204" pitchFamily="34" charset="0"/>
              </a:rPr>
              <a:t> from one organisation to another. Those that sign up to the update service are able to update their details, this does not mean they are transferable. </a:t>
            </a:r>
          </a:p>
          <a:p>
            <a:r>
              <a:rPr lang="en-GB" sz="1200" dirty="0">
                <a:latin typeface="Arial" panose="020B0604020202020204" pitchFamily="34" charset="0"/>
                <a:cs typeface="Arial" panose="020B0604020202020204" pitchFamily="34" charset="0"/>
              </a:rPr>
              <a:t>Clear lines for accountability – everybody within the band should know who to report concerns to. Including if those concerns are about one of the leaders of the band. </a:t>
            </a:r>
          </a:p>
          <a:p>
            <a:r>
              <a:rPr lang="en-GB" sz="1200" dirty="0">
                <a:latin typeface="Arial" panose="020B0604020202020204" pitchFamily="34" charset="0"/>
                <a:cs typeface="Arial" panose="020B0604020202020204" pitchFamily="34" charset="0"/>
              </a:rPr>
              <a:t>Clear whistleblowing procedures – whistleblowing is the reporting of suspected misconduct within the band. Bands must encourage a culture where wrong doing can be addressed quickly. Having a whistleblowing policy reinforces to staff the importance of their duty to safeguarding and how it is everyone’s responsibility.</a:t>
            </a:r>
          </a:p>
          <a:p>
            <a:r>
              <a:rPr lang="en-GB" sz="1200" dirty="0">
                <a:latin typeface="Arial" panose="020B0604020202020204" pitchFamily="34" charset="0"/>
                <a:cs typeface="Arial" panose="020B0604020202020204" pitchFamily="34" charset="0"/>
              </a:rPr>
              <a:t>Arrangements to share information with other organisations – everyone should know who to report concerns to within the band and should be able to access telephone numbers of the Local Authority, MASH team, or NSPCC. </a:t>
            </a:r>
          </a:p>
          <a:p>
            <a:r>
              <a:rPr lang="en-GB" sz="1200" dirty="0">
                <a:latin typeface="Arial" panose="020B0604020202020204" pitchFamily="34" charset="0"/>
                <a:cs typeface="Arial" panose="020B0604020202020204" pitchFamily="34" charset="0"/>
              </a:rPr>
              <a:t>Appropriate staff supervision and support – every bands must ensure that their instructors are over the age of 18 and DBS checked. Where there are members of the band, under the age of 18, assisting with training they should be supervised appropriately by adult staff members. </a:t>
            </a:r>
          </a:p>
          <a:p>
            <a:r>
              <a:rPr lang="en-GB" sz="1200" dirty="0">
                <a:latin typeface="Arial" panose="020B0604020202020204" pitchFamily="34" charset="0"/>
                <a:cs typeface="Arial" panose="020B0604020202020204" pitchFamily="34" charset="0"/>
              </a:rPr>
              <a:t>Culture of safety – the band should have have set structures in place that allow for safe practice, such as dismissal of young members to parents, chaperones on parades, never leaving children alone, never leaving adults alone on a 1:1 basis etc.</a:t>
            </a:r>
          </a:p>
          <a:p>
            <a:r>
              <a:rPr lang="en-GB" sz="1200" dirty="0">
                <a:latin typeface="Arial" panose="020B0604020202020204" pitchFamily="34" charset="0"/>
                <a:cs typeface="Arial" panose="020B0604020202020204" pitchFamily="34" charset="0"/>
              </a:rPr>
              <a:t>Culture of listening – children have the right to be heard. Encouraging a culture of listening to children that have concerns allows children to feel safe and able to disclose should they need to.</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6826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C75873-7E11-DF49-AA8C-A6BEC48FA011}"/>
              </a:ext>
            </a:extLst>
          </p:cNvPr>
          <p:cNvSpPr>
            <a:spLocks noGrp="1"/>
          </p:cNvSpPr>
          <p:nvPr>
            <p:ph idx="1"/>
          </p:nvPr>
        </p:nvSpPr>
        <p:spPr>
          <a:xfrm>
            <a:off x="677334" y="1805391"/>
            <a:ext cx="8596668" cy="4868333"/>
          </a:xfrm>
        </p:spPr>
        <p:txBody>
          <a:bodyPr>
            <a:normAutofit lnSpcReduction="10000"/>
          </a:bodyPr>
          <a:lstStyle/>
          <a:p>
            <a:r>
              <a:rPr lang="en-GB" sz="2100" dirty="0">
                <a:latin typeface="Arial" panose="020B0604020202020204" pitchFamily="34" charset="0"/>
                <a:cs typeface="Arial" panose="020B0604020202020204" pitchFamily="34" charset="0"/>
              </a:rPr>
              <a:t>It is essential for youth bands to ensure their leaders and instructors are aware of Safeguarding. Training them at Level One or Two would be good practice. </a:t>
            </a:r>
          </a:p>
          <a:p>
            <a:r>
              <a:rPr lang="en-GB" sz="2100" dirty="0">
                <a:latin typeface="Arial" panose="020B0604020202020204" pitchFamily="34" charset="0"/>
                <a:cs typeface="Arial" panose="020B0604020202020204" pitchFamily="34" charset="0"/>
              </a:rPr>
              <a:t>Courses are available online for as little as £20 per course at </a:t>
            </a:r>
            <a:r>
              <a:rPr lang="en-GB" sz="2100" dirty="0">
                <a:latin typeface="Arial" panose="020B0604020202020204" pitchFamily="34" charset="0"/>
                <a:cs typeface="Arial" panose="020B0604020202020204" pitchFamily="34" charset="0"/>
                <a:hlinkClick r:id="rId2"/>
              </a:rPr>
              <a:t>www.virtual-college-college.co.uk</a:t>
            </a:r>
            <a:r>
              <a:rPr lang="en-GB" sz="2100" dirty="0">
                <a:latin typeface="Arial" panose="020B0604020202020204" pitchFamily="34" charset="0"/>
                <a:cs typeface="Arial" panose="020B0604020202020204" pitchFamily="34" charset="0"/>
              </a:rPr>
              <a:t>.</a:t>
            </a:r>
          </a:p>
          <a:p>
            <a:r>
              <a:rPr lang="en-GB" sz="2100" dirty="0">
                <a:latin typeface="Arial" panose="020B0604020202020204" pitchFamily="34" charset="0"/>
                <a:cs typeface="Arial" panose="020B0604020202020204" pitchFamily="34" charset="0"/>
              </a:rPr>
              <a:t>There is an accredited course specifically designed for music groups </a:t>
            </a:r>
            <a:r>
              <a:rPr lang="en-GB" sz="2100" dirty="0">
                <a:latin typeface="Arial" panose="020B0604020202020204" pitchFamily="34" charset="0"/>
                <a:cs typeface="Arial" panose="020B0604020202020204" pitchFamily="34" charset="0"/>
                <a:hlinkClick r:id="rId3"/>
              </a:rPr>
              <a:t>childprotectioncompany.com</a:t>
            </a:r>
            <a:r>
              <a:rPr lang="en-GB" sz="2100" dirty="0">
                <a:latin typeface="Arial" panose="020B0604020202020204" pitchFamily="34" charset="0"/>
                <a:cs typeface="Arial" panose="020B0604020202020204" pitchFamily="34" charset="0"/>
              </a:rPr>
              <a:t>.</a:t>
            </a:r>
          </a:p>
          <a:p>
            <a:r>
              <a:rPr lang="en-GB" sz="2100" dirty="0">
                <a:latin typeface="Arial" panose="020B0604020202020204" pitchFamily="34" charset="0"/>
                <a:cs typeface="Arial" panose="020B0604020202020204" pitchFamily="34" charset="0"/>
              </a:rPr>
              <a:t>In schools, the Designated Safeguarding Lead would be expected to have completed Level Three training.</a:t>
            </a:r>
          </a:p>
          <a:p>
            <a:r>
              <a:rPr lang="en-GB" sz="2100" dirty="0">
                <a:latin typeface="Arial" panose="020B0604020202020204" pitchFamily="34" charset="0"/>
                <a:cs typeface="Arial" panose="020B0604020202020204" pitchFamily="34" charset="0"/>
              </a:rPr>
              <a:t>Instructors within a band should receive regular training from the Designated Safeguarding Lead, or Senior Board Member with experience. </a:t>
            </a:r>
          </a:p>
          <a:p>
            <a:r>
              <a:rPr lang="en-GB" sz="2100" dirty="0">
                <a:latin typeface="Arial" panose="020B0604020202020204" pitchFamily="34" charset="0"/>
                <a:cs typeface="Arial" panose="020B0604020202020204" pitchFamily="34" charset="0"/>
              </a:rPr>
              <a:t>The Safeguarding Policy should be reviewed annually and kept up to date with government updates. </a:t>
            </a:r>
            <a:endParaRPr lang="en-US" sz="2100" dirty="0">
              <a:latin typeface="Arial" panose="020B0604020202020204" pitchFamily="34" charset="0"/>
              <a:cs typeface="Arial" panose="020B0604020202020204" pitchFamily="34" charset="0"/>
            </a:endParaRPr>
          </a:p>
        </p:txBody>
      </p:sp>
      <p:sp>
        <p:nvSpPr>
          <p:cNvPr id="5" name="Title 4">
            <a:extLst>
              <a:ext uri="{FF2B5EF4-FFF2-40B4-BE49-F238E27FC236}">
                <a16:creationId xmlns:a16="http://schemas.microsoft.com/office/drawing/2014/main" id="{9A0F89E2-B453-CC4F-90DC-E10BC64B8C2B}"/>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Safeguarding training</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6994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C75873-7E11-DF49-AA8C-A6BEC48FA011}"/>
              </a:ext>
            </a:extLst>
          </p:cNvPr>
          <p:cNvSpPr>
            <a:spLocks noGrp="1"/>
          </p:cNvSpPr>
          <p:nvPr>
            <p:ph idx="1"/>
          </p:nvPr>
        </p:nvSpPr>
        <p:spPr>
          <a:xfrm>
            <a:off x="677334" y="1369608"/>
            <a:ext cx="8596668" cy="4781176"/>
          </a:xfrm>
        </p:spPr>
        <p:txBody>
          <a:bodyPr>
            <a:normAutofit lnSpcReduction="10000"/>
          </a:bodyPr>
          <a:lstStyle/>
          <a:p>
            <a:r>
              <a:rPr lang="en-GB" sz="2000" dirty="0">
                <a:latin typeface="Arial" panose="020B0604020202020204" pitchFamily="34" charset="0"/>
                <a:cs typeface="Arial" panose="020B0604020202020204" pitchFamily="34" charset="0"/>
              </a:rPr>
              <a:t>Safeguarding Training for Music Groups </a:t>
            </a:r>
            <a:r>
              <a:rPr lang="en-GB" sz="2000" dirty="0">
                <a:latin typeface="Arial" panose="020B0604020202020204" pitchFamily="34" charset="0"/>
                <a:cs typeface="Arial" panose="020B0604020202020204" pitchFamily="34" charset="0"/>
                <a:hlinkClick r:id="rId2"/>
              </a:rPr>
              <a:t>childprotectioncompany.com</a:t>
            </a:r>
            <a:r>
              <a:rPr lang="en-GB" sz="2000" dirty="0">
                <a:latin typeface="Arial" panose="020B0604020202020204" pitchFamily="34" charset="0"/>
                <a:cs typeface="Arial" panose="020B0604020202020204" pitchFamily="34" charset="0"/>
              </a:rPr>
              <a:t>.</a:t>
            </a:r>
          </a:p>
          <a:p>
            <a:r>
              <a:rPr lang="en-GB" sz="2000" dirty="0">
                <a:latin typeface="Arial" panose="020B0604020202020204" pitchFamily="34" charset="0"/>
                <a:cs typeface="Arial" panose="020B0604020202020204" pitchFamily="34" charset="0"/>
              </a:rPr>
              <a:t>UK Government website </a:t>
            </a:r>
            <a:r>
              <a:rPr lang="en-GB" sz="2000" dirty="0">
                <a:latin typeface="Arial" panose="020B0604020202020204" pitchFamily="34" charset="0"/>
                <a:cs typeface="Arial" panose="020B0604020202020204" pitchFamily="34" charset="0"/>
                <a:hlinkClick r:id="rId3"/>
              </a:rPr>
              <a:t>www.gov.uk</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Virtual college </a:t>
            </a:r>
            <a:r>
              <a:rPr lang="en-GB" sz="2000" dirty="0">
                <a:latin typeface="Arial" panose="020B0604020202020204" pitchFamily="34" charset="0"/>
                <a:cs typeface="Arial" panose="020B0604020202020204" pitchFamily="34" charset="0"/>
                <a:hlinkClick r:id="rId4"/>
              </a:rPr>
              <a:t>www.virtual-college.co.uk</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NSPCC </a:t>
            </a:r>
            <a:r>
              <a:rPr lang="en-GB" sz="2000" dirty="0" err="1">
                <a:latin typeface="Arial" panose="020B0604020202020204" pitchFamily="34" charset="0"/>
                <a:cs typeface="Arial" panose="020B0604020202020204" pitchFamily="34" charset="0"/>
                <a:hlinkClick r:id="rId5"/>
              </a:rPr>
              <a:t>www.nspcc.org</a:t>
            </a:r>
            <a:r>
              <a:rPr lang="en-GB" sz="2000" dirty="0">
                <a:latin typeface="Arial" panose="020B0604020202020204" pitchFamily="34" charset="0"/>
                <a:cs typeface="Arial" panose="020B0604020202020204" pitchFamily="34" charset="0"/>
              </a:rPr>
              <a:t> </a:t>
            </a:r>
          </a:p>
          <a:p>
            <a:r>
              <a:rPr lang="en-GB" sz="2000" dirty="0">
                <a:latin typeface="Arial" panose="020B0604020202020204" pitchFamily="34" charset="0"/>
                <a:cs typeface="Arial" panose="020B0604020202020204" pitchFamily="34" charset="0"/>
              </a:rPr>
              <a:t>NSPCC Introduction to Safeguarding – </a:t>
            </a:r>
            <a:r>
              <a:rPr lang="en-GB" sz="2000" dirty="0">
                <a:latin typeface="Arial" panose="020B0604020202020204" pitchFamily="34" charset="0"/>
                <a:cs typeface="Arial" panose="020B0604020202020204" pitchFamily="34" charset="0"/>
                <a:hlinkClick r:id="rId6"/>
              </a:rPr>
              <a:t>A Guide for the Voluntary Sector</a:t>
            </a:r>
            <a:r>
              <a:rPr lang="en-GB" sz="2000" dirty="0">
                <a:latin typeface="Arial" panose="020B0604020202020204" pitchFamily="34" charset="0"/>
                <a:cs typeface="Arial" panose="020B0604020202020204" pitchFamily="34" charset="0"/>
              </a:rPr>
              <a:t>.</a:t>
            </a:r>
          </a:p>
          <a:p>
            <a:r>
              <a:rPr lang="en-GB" sz="2000" dirty="0">
                <a:latin typeface="Arial" panose="020B0604020202020204" pitchFamily="34" charset="0"/>
                <a:cs typeface="Arial" panose="020B0604020202020204" pitchFamily="34" charset="0"/>
              </a:rPr>
              <a:t>NSPCC Writing a </a:t>
            </a:r>
            <a:r>
              <a:rPr lang="en-GB" sz="2000" dirty="0">
                <a:latin typeface="Arial" panose="020B0604020202020204" pitchFamily="34" charset="0"/>
                <a:cs typeface="Arial" panose="020B0604020202020204" pitchFamily="34" charset="0"/>
                <a:hlinkClick r:id="rId7"/>
              </a:rPr>
              <a:t>Safeguarding Policy</a:t>
            </a:r>
            <a:r>
              <a:rPr lang="en-GB" sz="2000" dirty="0">
                <a:latin typeface="Arial" panose="020B0604020202020204" pitchFamily="34" charset="0"/>
                <a:cs typeface="Arial" panose="020B0604020202020204" pitchFamily="34" charset="0"/>
              </a:rPr>
              <a:t>.</a:t>
            </a:r>
          </a:p>
          <a:p>
            <a:r>
              <a:rPr lang="en-GB" sz="2000" dirty="0">
                <a:latin typeface="Arial" panose="020B0604020202020204" pitchFamily="34" charset="0"/>
                <a:cs typeface="Arial" panose="020B0604020202020204" pitchFamily="34" charset="0"/>
              </a:rPr>
              <a:t>Children’s Act 2004</a:t>
            </a:r>
          </a:p>
          <a:p>
            <a:r>
              <a:rPr lang="en-GB" sz="2000" dirty="0">
                <a:latin typeface="Arial" panose="020B0604020202020204" pitchFamily="34" charset="0"/>
                <a:cs typeface="Arial" panose="020B0604020202020204" pitchFamily="34" charset="0"/>
              </a:rPr>
              <a:t>Working together to safeguard children </a:t>
            </a:r>
            <a:r>
              <a:rPr lang="en-GB" sz="2000" dirty="0">
                <a:latin typeface="Arial" panose="020B0604020202020204" pitchFamily="34" charset="0"/>
                <a:cs typeface="Arial" panose="020B0604020202020204" pitchFamily="34" charset="0"/>
                <a:hlinkClick r:id="rId8"/>
              </a:rPr>
              <a:t>gov.uk</a:t>
            </a:r>
            <a:r>
              <a:rPr lang="en-GB" sz="2000" dirty="0">
                <a:latin typeface="Arial" panose="020B0604020202020204" pitchFamily="34" charset="0"/>
                <a:cs typeface="Arial" panose="020B0604020202020204" pitchFamily="34" charset="0"/>
              </a:rPr>
              <a:t>.</a:t>
            </a:r>
          </a:p>
          <a:p>
            <a:r>
              <a:rPr lang="en-GB" sz="2000" dirty="0">
                <a:latin typeface="Arial" panose="020B0604020202020204" pitchFamily="34" charset="0"/>
                <a:cs typeface="Arial" panose="020B0604020202020204" pitchFamily="34" charset="0"/>
              </a:rPr>
              <a:t>Voluntary Safeguarding </a:t>
            </a:r>
            <a:r>
              <a:rPr lang="en-GB" sz="2000" dirty="0">
                <a:latin typeface="Arial" panose="020B0604020202020204" pitchFamily="34" charset="0"/>
                <a:cs typeface="Arial" panose="020B0604020202020204" pitchFamily="34" charset="0"/>
                <a:hlinkClick r:id="rId9"/>
              </a:rPr>
              <a:t>Code of Conduct</a:t>
            </a:r>
            <a:r>
              <a:rPr lang="en-GB" sz="2000" dirty="0">
                <a:latin typeface="Arial" panose="020B0604020202020204" pitchFamily="34" charset="0"/>
                <a:cs typeface="Arial" panose="020B0604020202020204" pitchFamily="34" charset="0"/>
              </a:rPr>
              <a:t>.</a:t>
            </a:r>
          </a:p>
          <a:p>
            <a:r>
              <a:rPr lang="en-GB" sz="2000" dirty="0">
                <a:latin typeface="Arial" panose="020B0604020202020204" pitchFamily="34" charset="0"/>
                <a:cs typeface="Arial" panose="020B0604020202020204" pitchFamily="34" charset="0"/>
              </a:rPr>
              <a:t>Information sharing </a:t>
            </a:r>
            <a:r>
              <a:rPr lang="en-GB" sz="2000" dirty="0">
                <a:latin typeface="Arial" panose="020B0604020202020204" pitchFamily="34" charset="0"/>
                <a:cs typeface="Arial" panose="020B0604020202020204" pitchFamily="34" charset="0"/>
                <a:hlinkClick r:id="rId10"/>
              </a:rPr>
              <a:t>gov.uk</a:t>
            </a:r>
            <a:r>
              <a:rPr lang="en-GB" sz="2000" dirty="0">
                <a:latin typeface="Arial" panose="020B0604020202020204" pitchFamily="34" charset="0"/>
                <a:cs typeface="Arial" panose="020B0604020202020204" pitchFamily="34" charset="0"/>
              </a:rPr>
              <a:t>.</a:t>
            </a:r>
          </a:p>
          <a:p>
            <a:r>
              <a:rPr lang="en-GB" sz="2000" dirty="0">
                <a:latin typeface="Arial" panose="020B0604020202020204" pitchFamily="34" charset="0"/>
                <a:cs typeface="Arial" panose="020B0604020202020204" pitchFamily="34" charset="0"/>
              </a:rPr>
              <a:t>Free certified FGM course at </a:t>
            </a:r>
            <a:r>
              <a:rPr lang="en-GB" sz="2000" dirty="0">
                <a:latin typeface="Arial" panose="020B0604020202020204" pitchFamily="34" charset="0"/>
                <a:cs typeface="Arial" panose="020B0604020202020204" pitchFamily="34" charset="0"/>
                <a:hlinkClick r:id="rId11"/>
              </a:rPr>
              <a:t>virtual-college.co.uk</a:t>
            </a:r>
            <a:r>
              <a:rPr lang="en-GB" sz="2000" dirty="0">
                <a:latin typeface="Arial" panose="020B0604020202020204" pitchFamily="34" charset="0"/>
                <a:cs typeface="Arial" panose="020B0604020202020204" pitchFamily="34" charset="0"/>
              </a:rPr>
              <a:t>.</a:t>
            </a: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
        <p:nvSpPr>
          <p:cNvPr id="5" name="Title 4">
            <a:extLst>
              <a:ext uri="{FF2B5EF4-FFF2-40B4-BE49-F238E27FC236}">
                <a16:creationId xmlns:a16="http://schemas.microsoft.com/office/drawing/2014/main" id="{9A0F89E2-B453-CC4F-90DC-E10BC64B8C2B}"/>
              </a:ext>
            </a:extLst>
          </p:cNvPr>
          <p:cNvSpPr>
            <a:spLocks noGrp="1"/>
          </p:cNvSpPr>
          <p:nvPr>
            <p:ph type="title"/>
          </p:nvPr>
        </p:nvSpPr>
        <p:spPr>
          <a:xfrm>
            <a:off x="677334" y="609600"/>
            <a:ext cx="8596668" cy="760008"/>
          </a:xfrm>
        </p:spPr>
        <p:txBody>
          <a:bodyPr/>
          <a:lstStyle/>
          <a:p>
            <a:r>
              <a:rPr lang="en-GB" dirty="0">
                <a:latin typeface="Arial" panose="020B0604020202020204" pitchFamily="34" charset="0"/>
                <a:cs typeface="Arial" panose="020B0604020202020204" pitchFamily="34" charset="0"/>
              </a:rPr>
              <a:t>Links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5676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52794-6607-5340-9060-012FE487B74E}"/>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Aims</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B1F2461-6408-FA41-A75D-004B8C41B060}"/>
              </a:ext>
            </a:extLst>
          </p:cNvPr>
          <p:cNvSpPr>
            <a:spLocks noGrp="1"/>
          </p:cNvSpPr>
          <p:nvPr>
            <p:ph idx="1"/>
          </p:nvPr>
        </p:nvSpPr>
        <p:spPr>
          <a:xfrm>
            <a:off x="677334" y="1488613"/>
            <a:ext cx="8596668" cy="3880773"/>
          </a:xfrm>
        </p:spPr>
        <p:txBody>
          <a:bodyPr/>
          <a:lstStyle/>
          <a:p>
            <a:pPr marL="0" indent="0">
              <a:buNone/>
            </a:pPr>
            <a:r>
              <a:rPr lang="en-GB" dirty="0">
                <a:latin typeface="Arial" panose="020B0604020202020204" pitchFamily="34" charset="0"/>
                <a:cs typeface="Arial" panose="020B0604020202020204" pitchFamily="34" charset="0"/>
              </a:rPr>
              <a:t>By the end of this presentation you will have had an introduction to Safeguarding children and young people including the following topics:</a:t>
            </a:r>
          </a:p>
          <a:p>
            <a:r>
              <a:rPr lang="en-GB" dirty="0">
                <a:latin typeface="Arial" panose="020B0604020202020204" pitchFamily="34" charset="0"/>
                <a:cs typeface="Arial" panose="020B0604020202020204" pitchFamily="34" charset="0"/>
              </a:rPr>
              <a:t>What is Safeguarding?</a:t>
            </a:r>
          </a:p>
          <a:p>
            <a:r>
              <a:rPr lang="en-GB" dirty="0">
                <a:latin typeface="Arial" panose="020B0604020202020204" pitchFamily="34" charset="0"/>
                <a:cs typeface="Arial" panose="020B0604020202020204" pitchFamily="34" charset="0"/>
              </a:rPr>
              <a:t>The different types of abuse</a:t>
            </a:r>
          </a:p>
          <a:p>
            <a:r>
              <a:rPr lang="en-GB" dirty="0">
                <a:latin typeface="Arial" panose="020B0604020202020204" pitchFamily="34" charset="0"/>
                <a:cs typeface="Arial" panose="020B0604020202020204" pitchFamily="34" charset="0"/>
              </a:rPr>
              <a:t>FGM</a:t>
            </a:r>
          </a:p>
          <a:p>
            <a:r>
              <a:rPr lang="en-GB" dirty="0">
                <a:latin typeface="Arial" panose="020B0604020202020204" pitchFamily="34" charset="0"/>
                <a:cs typeface="Arial" panose="020B0604020202020204" pitchFamily="34" charset="0"/>
              </a:rPr>
              <a:t>Peer on peer abuse</a:t>
            </a:r>
          </a:p>
          <a:p>
            <a:r>
              <a:rPr lang="en-GB" dirty="0">
                <a:latin typeface="Arial" panose="020B0604020202020204" pitchFamily="34" charset="0"/>
                <a:cs typeface="Arial" panose="020B0604020202020204" pitchFamily="34" charset="0"/>
              </a:rPr>
              <a:t>What to do if a child makes a disclosure</a:t>
            </a:r>
          </a:p>
          <a:p>
            <a:r>
              <a:rPr lang="en-GB" dirty="0">
                <a:latin typeface="Arial" panose="020B0604020202020204" pitchFamily="34" charset="0"/>
                <a:cs typeface="Arial" panose="020B0604020202020204" pitchFamily="34" charset="0"/>
              </a:rPr>
              <a:t>What do Youth Marching Bands need to have in place</a:t>
            </a:r>
          </a:p>
          <a:p>
            <a:r>
              <a:rPr lang="en-GB" dirty="0">
                <a:latin typeface="Arial" panose="020B0604020202020204" pitchFamily="34" charset="0"/>
                <a:cs typeface="Arial" panose="020B0604020202020204" pitchFamily="34" charset="0"/>
              </a:rPr>
              <a:t>Safeguarding Policy</a:t>
            </a:r>
          </a:p>
          <a:p>
            <a:r>
              <a:rPr lang="en-GB" dirty="0">
                <a:latin typeface="Arial" panose="020B0604020202020204" pitchFamily="34" charset="0"/>
                <a:cs typeface="Arial" panose="020B0604020202020204" pitchFamily="34" charset="0"/>
              </a:rPr>
              <a:t>Safeguarding training</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5512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813E6-0D2D-B24F-A4FA-638FEC9CD905}"/>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What is Safeguarding?</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F294321-5173-2749-AE5F-3F231E22C1CC}"/>
              </a:ext>
            </a:extLst>
          </p:cNvPr>
          <p:cNvSpPr>
            <a:spLocks noGrp="1"/>
          </p:cNvSpPr>
          <p:nvPr>
            <p:ph idx="1"/>
          </p:nvPr>
        </p:nvSpPr>
        <p:spPr>
          <a:xfrm>
            <a:off x="415863" y="1930400"/>
            <a:ext cx="8596668" cy="3880773"/>
          </a:xfrm>
        </p:spPr>
        <p:txBody>
          <a:bodyPr>
            <a:normAutofit lnSpcReduction="10000"/>
          </a:bodyPr>
          <a:lstStyle/>
          <a:p>
            <a:r>
              <a:rPr lang="en-GB" sz="2000" dirty="0">
                <a:latin typeface="Arial" panose="020B0604020202020204" pitchFamily="34" charset="0"/>
                <a:cs typeface="Arial" panose="020B0604020202020204" pitchFamily="34" charset="0"/>
              </a:rPr>
              <a:t>Safeguarding is the term used in the UK to denote measures to protect the health, well-being and human rights of individuals which allow – especially children – to live free from abuse, harm and neglect. </a:t>
            </a:r>
          </a:p>
          <a:p>
            <a:r>
              <a:rPr lang="en-GB" sz="2000" dirty="0">
                <a:latin typeface="Arial" panose="020B0604020202020204" pitchFamily="34" charset="0"/>
                <a:cs typeface="Arial" panose="020B0604020202020204" pitchFamily="34" charset="0"/>
              </a:rPr>
              <a:t>Safeguarding training has been a legal requirement for professionals that come into regular contact with children and young people for many years. </a:t>
            </a:r>
          </a:p>
          <a:p>
            <a:r>
              <a:rPr lang="en-GB" sz="2000" dirty="0">
                <a:latin typeface="Arial" panose="020B0604020202020204" pitchFamily="34" charset="0"/>
                <a:cs typeface="Arial" panose="020B0604020202020204" pitchFamily="34" charset="0"/>
              </a:rPr>
              <a:t>Any child can be considered at risk of harm or abuse regardless of their  age, ethnicity, gender or religion. </a:t>
            </a:r>
          </a:p>
          <a:p>
            <a:r>
              <a:rPr lang="en-GB" sz="2000" dirty="0">
                <a:latin typeface="Arial" panose="020B0604020202020204" pitchFamily="34" charset="0"/>
                <a:cs typeface="Arial" panose="020B0604020202020204" pitchFamily="34" charset="0"/>
              </a:rPr>
              <a:t>The UK government has enacted legislation and published guidance to protect children under the Children’s Act of 2004.</a:t>
            </a:r>
          </a:p>
          <a:p>
            <a:r>
              <a:rPr lang="en-GB" sz="2000" dirty="0">
                <a:latin typeface="Arial" panose="020B0604020202020204" pitchFamily="34" charset="0"/>
                <a:cs typeface="Arial" panose="020B0604020202020204" pitchFamily="34" charset="0"/>
              </a:rPr>
              <a:t>Safeguarding is EVERYONE’S responsibility.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3426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21BB1-E1A6-D649-AAB7-E503BE1D4725}"/>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What are the different types of abuse?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0055435-33DE-414B-BA1B-C2321A4D9C70}"/>
              </a:ext>
            </a:extLst>
          </p:cNvPr>
          <p:cNvSpPr>
            <a:spLocks noGrp="1"/>
          </p:cNvSpPr>
          <p:nvPr>
            <p:ph idx="1"/>
          </p:nvPr>
        </p:nvSpPr>
        <p:spPr>
          <a:xfrm>
            <a:off x="677334" y="1675001"/>
            <a:ext cx="8596668" cy="4087811"/>
          </a:xfrm>
        </p:spPr>
        <p:txBody>
          <a:bodyPr/>
          <a:lstStyle/>
          <a:p>
            <a:pPr marL="0" indent="0">
              <a:buNone/>
            </a:pPr>
            <a:r>
              <a:rPr lang="en-GB" sz="2000" dirty="0">
                <a:latin typeface="Arial" panose="020B0604020202020204" pitchFamily="34" charset="0"/>
                <a:cs typeface="Arial" panose="020B0604020202020204" pitchFamily="34" charset="0"/>
              </a:rPr>
              <a:t>In children;</a:t>
            </a:r>
          </a:p>
          <a:p>
            <a:r>
              <a:rPr lang="en-GB" sz="2000" dirty="0">
                <a:latin typeface="Arial" panose="020B0604020202020204" pitchFamily="34" charset="0"/>
                <a:cs typeface="Arial" panose="020B0604020202020204" pitchFamily="34" charset="0"/>
              </a:rPr>
              <a:t>Physical</a:t>
            </a:r>
          </a:p>
          <a:p>
            <a:r>
              <a:rPr lang="en-GB" sz="2000" dirty="0">
                <a:latin typeface="Arial" panose="020B0604020202020204" pitchFamily="34" charset="0"/>
                <a:cs typeface="Arial" panose="020B0604020202020204" pitchFamily="34" charset="0"/>
              </a:rPr>
              <a:t>Sexual</a:t>
            </a:r>
          </a:p>
          <a:p>
            <a:r>
              <a:rPr lang="en-GB" sz="2000" dirty="0">
                <a:latin typeface="Arial" panose="020B0604020202020204" pitchFamily="34" charset="0"/>
                <a:cs typeface="Arial" panose="020B0604020202020204" pitchFamily="34" charset="0"/>
              </a:rPr>
              <a:t>Emotional/psychological</a:t>
            </a:r>
          </a:p>
          <a:p>
            <a:r>
              <a:rPr lang="en-GB" sz="2000" dirty="0">
                <a:latin typeface="Arial" panose="020B0604020202020204" pitchFamily="34" charset="0"/>
                <a:cs typeface="Arial" panose="020B0604020202020204" pitchFamily="34" charset="0"/>
              </a:rPr>
              <a:t>Neglect</a:t>
            </a: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In adults, the above and;</a:t>
            </a:r>
          </a:p>
          <a:p>
            <a:r>
              <a:rPr lang="en-GB" sz="2000" dirty="0">
                <a:latin typeface="Arial" panose="020B0604020202020204" pitchFamily="34" charset="0"/>
                <a:cs typeface="Arial" panose="020B0604020202020204" pitchFamily="34" charset="0"/>
              </a:rPr>
              <a:t>Financial/economic </a:t>
            </a:r>
          </a:p>
          <a:p>
            <a:r>
              <a:rPr lang="en-GB" sz="2000" dirty="0">
                <a:latin typeface="Arial" panose="020B0604020202020204" pitchFamily="34" charset="0"/>
                <a:cs typeface="Arial" panose="020B0604020202020204" pitchFamily="34" charset="0"/>
              </a:rPr>
              <a:t>Cultural/identity </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9552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AB0C7-1195-3D4A-9FAB-3D9F15C6B633}"/>
              </a:ext>
            </a:extLst>
          </p:cNvPr>
          <p:cNvSpPr>
            <a:spLocks noGrp="1"/>
          </p:cNvSpPr>
          <p:nvPr>
            <p:ph type="title"/>
          </p:nvPr>
        </p:nvSpPr>
        <p:spPr>
          <a:xfrm>
            <a:off x="677334" y="609600"/>
            <a:ext cx="8596668" cy="959224"/>
          </a:xfrm>
        </p:spPr>
        <p:txBody>
          <a:bodyPr/>
          <a:lstStyle/>
          <a:p>
            <a:r>
              <a:rPr lang="en-GB" dirty="0">
                <a:latin typeface="Arial" panose="020B0604020202020204" pitchFamily="34" charset="0"/>
                <a:cs typeface="Arial" panose="020B0604020202020204" pitchFamily="34" charset="0"/>
              </a:rPr>
              <a:t>Physical Abuse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5AFDDE3-8411-F343-941D-23B2CF957ED8}"/>
              </a:ext>
            </a:extLst>
          </p:cNvPr>
          <p:cNvSpPr>
            <a:spLocks noGrp="1"/>
          </p:cNvSpPr>
          <p:nvPr>
            <p:ph idx="1"/>
          </p:nvPr>
        </p:nvSpPr>
        <p:spPr>
          <a:xfrm>
            <a:off x="677334" y="1406961"/>
            <a:ext cx="8596668" cy="4407647"/>
          </a:xfrm>
        </p:spPr>
        <p:txBody>
          <a:bodyPr>
            <a:noAutofit/>
          </a:bodyPr>
          <a:lstStyle/>
          <a:p>
            <a:pPr marL="0" indent="0">
              <a:buNone/>
            </a:pPr>
            <a:r>
              <a:rPr lang="en-GB" sz="2000" b="0" i="0" u="none" strike="noStrike" dirty="0">
                <a:solidFill>
                  <a:srgbClr val="525455"/>
                </a:solidFill>
                <a:effectLst/>
                <a:latin typeface="Arial" panose="020B0604020202020204" pitchFamily="34" charset="0"/>
              </a:rPr>
              <a:t>Physical abuse is when someone </a:t>
            </a:r>
            <a:r>
              <a:rPr lang="en-GB" sz="2000" b="1" i="0" u="none" strike="noStrike" dirty="0">
                <a:solidFill>
                  <a:srgbClr val="525455"/>
                </a:solidFill>
                <a:effectLst/>
                <a:latin typeface="Arial" panose="020B0604020202020204" pitchFamily="34" charset="0"/>
              </a:rPr>
              <a:t>intentionally </a:t>
            </a:r>
            <a:r>
              <a:rPr lang="en-GB" sz="2000" i="0" u="none" strike="noStrike" dirty="0">
                <a:solidFill>
                  <a:srgbClr val="525455"/>
                </a:solidFill>
                <a:effectLst/>
                <a:latin typeface="Arial" panose="020B0604020202020204" pitchFamily="34" charset="0"/>
              </a:rPr>
              <a:t>hurts or harms a child or young person. </a:t>
            </a:r>
            <a:r>
              <a:rPr lang="en-GB" sz="2000" b="0" dirty="0">
                <a:solidFill>
                  <a:srgbClr val="525455"/>
                </a:solidFill>
                <a:latin typeface="Arial" panose="020B0604020202020204" pitchFamily="34" charset="0"/>
              </a:rPr>
              <a:t>It can include:</a:t>
            </a:r>
            <a:endParaRPr lang="en-GB" sz="2000" b="0" i="0" u="none" strike="noStrike" dirty="0">
              <a:solidFill>
                <a:srgbClr val="525455"/>
              </a:solidFill>
              <a:effectLst/>
              <a:latin typeface="Arial" panose="020B0604020202020204" pitchFamily="34" charset="0"/>
            </a:endParaRPr>
          </a:p>
          <a:p>
            <a:r>
              <a:rPr lang="en-GB" sz="2000" b="0" i="0" u="none" strike="noStrike" dirty="0">
                <a:solidFill>
                  <a:srgbClr val="525455"/>
                </a:solidFill>
                <a:effectLst/>
                <a:latin typeface="Arial" panose="020B0604020202020204" pitchFamily="34" charset="0"/>
              </a:rPr>
              <a:t>hitting with hands or objects</a:t>
            </a:r>
          </a:p>
          <a:p>
            <a:r>
              <a:rPr lang="en-GB" sz="2000" b="0" i="0" u="none" strike="noStrike" dirty="0">
                <a:solidFill>
                  <a:srgbClr val="525455"/>
                </a:solidFill>
                <a:effectLst/>
                <a:latin typeface="Arial" panose="020B0604020202020204" pitchFamily="34" charset="0"/>
              </a:rPr>
              <a:t>slapping and punching</a:t>
            </a:r>
          </a:p>
          <a:p>
            <a:r>
              <a:rPr lang="en-GB" sz="2000" b="0" i="0" u="none" strike="noStrike" dirty="0">
                <a:solidFill>
                  <a:srgbClr val="525455"/>
                </a:solidFill>
                <a:effectLst/>
                <a:latin typeface="Arial" panose="020B0604020202020204" pitchFamily="34" charset="0"/>
              </a:rPr>
              <a:t>kicking</a:t>
            </a:r>
          </a:p>
          <a:p>
            <a:r>
              <a:rPr lang="en-GB" sz="2000" b="0" i="0" u="none" strike="noStrike" dirty="0">
                <a:solidFill>
                  <a:srgbClr val="525455"/>
                </a:solidFill>
                <a:effectLst/>
                <a:latin typeface="Arial" panose="020B0604020202020204" pitchFamily="34" charset="0"/>
              </a:rPr>
              <a:t>shaking</a:t>
            </a:r>
          </a:p>
          <a:p>
            <a:r>
              <a:rPr lang="en-GB" sz="2000" b="0" i="0" u="none" strike="noStrike" dirty="0">
                <a:solidFill>
                  <a:srgbClr val="525455"/>
                </a:solidFill>
                <a:effectLst/>
                <a:latin typeface="Arial" panose="020B0604020202020204" pitchFamily="34" charset="0"/>
              </a:rPr>
              <a:t>throwing</a:t>
            </a:r>
          </a:p>
          <a:p>
            <a:r>
              <a:rPr lang="en-GB" sz="2000" b="0" i="0" u="none" strike="noStrike" dirty="0">
                <a:solidFill>
                  <a:srgbClr val="525455"/>
                </a:solidFill>
                <a:effectLst/>
                <a:latin typeface="Arial" panose="020B0604020202020204" pitchFamily="34" charset="0"/>
              </a:rPr>
              <a:t>poisoning</a:t>
            </a:r>
          </a:p>
          <a:p>
            <a:r>
              <a:rPr lang="en-GB" sz="2000" b="0" i="0" u="none" strike="noStrike" dirty="0">
                <a:solidFill>
                  <a:srgbClr val="525455"/>
                </a:solidFill>
                <a:effectLst/>
                <a:latin typeface="Arial" panose="020B0604020202020204" pitchFamily="34" charset="0"/>
              </a:rPr>
              <a:t>burning and scalding</a:t>
            </a:r>
          </a:p>
          <a:p>
            <a:r>
              <a:rPr lang="en-GB" sz="2000" b="0" i="0" u="none" strike="noStrike" dirty="0">
                <a:solidFill>
                  <a:srgbClr val="525455"/>
                </a:solidFill>
                <a:effectLst/>
                <a:latin typeface="Arial" panose="020B0604020202020204" pitchFamily="34" charset="0"/>
              </a:rPr>
              <a:t>biting and scratching</a:t>
            </a:r>
          </a:p>
          <a:p>
            <a:r>
              <a:rPr lang="en-GB" sz="2000" b="0" i="0" u="none" strike="noStrike" dirty="0">
                <a:solidFill>
                  <a:srgbClr val="525455"/>
                </a:solidFill>
                <a:effectLst/>
                <a:latin typeface="Arial" panose="020B0604020202020204" pitchFamily="34" charset="0"/>
              </a:rPr>
              <a:t>breaking bones</a:t>
            </a:r>
          </a:p>
          <a:p>
            <a:r>
              <a:rPr lang="en-GB" sz="2000" b="0" i="0" u="none" strike="noStrike" dirty="0">
                <a:solidFill>
                  <a:srgbClr val="525455"/>
                </a:solidFill>
                <a:effectLst/>
                <a:latin typeface="Arial" panose="020B0604020202020204" pitchFamily="34" charset="0"/>
              </a:rPr>
              <a:t>drowning.</a:t>
            </a:r>
          </a:p>
        </p:txBody>
      </p:sp>
    </p:spTree>
    <p:extLst>
      <p:ext uri="{BB962C8B-B14F-4D97-AF65-F5344CB8AC3E}">
        <p14:creationId xmlns:p14="http://schemas.microsoft.com/office/powerpoint/2010/main" val="3874213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C412-8E48-714C-A527-A6655972F69F}"/>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Signs of Physical Abuse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54DBD3B-88B7-0042-93CD-F89AC68E897E}"/>
              </a:ext>
            </a:extLst>
          </p:cNvPr>
          <p:cNvSpPr>
            <a:spLocks noGrp="1"/>
          </p:cNvSpPr>
          <p:nvPr>
            <p:ph idx="1"/>
          </p:nvPr>
        </p:nvSpPr>
        <p:spPr>
          <a:xfrm>
            <a:off x="677333" y="1817843"/>
            <a:ext cx="8897471" cy="4223519"/>
          </a:xfrm>
        </p:spPr>
        <p:txBody>
          <a:bodyPr>
            <a:noAutofit/>
          </a:bodyPr>
          <a:lstStyle/>
          <a:p>
            <a:pPr marL="0" indent="0">
              <a:buNone/>
            </a:pPr>
            <a:r>
              <a:rPr lang="en-GB" sz="2000" b="0" i="0" u="none" strike="noStrike" dirty="0">
                <a:solidFill>
                  <a:srgbClr val="525455"/>
                </a:solidFill>
                <a:effectLst/>
                <a:latin typeface="Arial" panose="020B0604020202020204" pitchFamily="34" charset="0"/>
              </a:rPr>
              <a:t>Bumps and bruises don't always mean a child is being physically abused. All children have accidents, trips and falls. And there isn't just one sign or symptom to look out for. But it's important to be aware of the signs.</a:t>
            </a:r>
          </a:p>
          <a:p>
            <a:pPr marL="0" indent="0">
              <a:buNone/>
            </a:pPr>
            <a:r>
              <a:rPr lang="en-GB" sz="2000" b="0" i="0" u="none" strike="noStrike" dirty="0">
                <a:solidFill>
                  <a:srgbClr val="525455"/>
                </a:solidFill>
                <a:effectLst/>
                <a:latin typeface="Arial" panose="020B0604020202020204" pitchFamily="34" charset="0"/>
              </a:rPr>
              <a:t>If a child regularly has injuries, there seems to be a pattern to the injuries or the explanation doesn't match the injuries, then this should be reported.</a:t>
            </a:r>
          </a:p>
          <a:p>
            <a:pPr marL="0" indent="0">
              <a:buNone/>
            </a:pPr>
            <a:r>
              <a:rPr lang="en-GB" sz="2000" dirty="0">
                <a:solidFill>
                  <a:srgbClr val="525455"/>
                </a:solidFill>
                <a:latin typeface="Arial" panose="020B0604020202020204" pitchFamily="34" charset="0"/>
              </a:rPr>
              <a:t>P</a:t>
            </a:r>
            <a:r>
              <a:rPr lang="en-GB" sz="2000" b="0" i="0" u="none" strike="noStrike" dirty="0">
                <a:solidFill>
                  <a:srgbClr val="525455"/>
                </a:solidFill>
                <a:effectLst/>
                <a:latin typeface="Arial" panose="020B0604020202020204" pitchFamily="34" charset="0"/>
              </a:rPr>
              <a:t>hysical abuse symptoms include:</a:t>
            </a:r>
          </a:p>
          <a:p>
            <a:r>
              <a:rPr lang="en-GB" sz="2000" b="0" i="0" u="none" strike="noStrike" dirty="0">
                <a:solidFill>
                  <a:srgbClr val="525455"/>
                </a:solidFill>
                <a:effectLst/>
                <a:latin typeface="Arial" panose="020B0604020202020204" pitchFamily="34" charset="0"/>
              </a:rPr>
              <a:t>bruises</a:t>
            </a:r>
          </a:p>
          <a:p>
            <a:r>
              <a:rPr lang="en-GB" sz="2000" b="0" i="0" u="none" strike="noStrike" dirty="0">
                <a:solidFill>
                  <a:srgbClr val="525455"/>
                </a:solidFill>
                <a:effectLst/>
                <a:latin typeface="Arial" panose="020B0604020202020204" pitchFamily="34" charset="0"/>
              </a:rPr>
              <a:t>broken or fractured bones</a:t>
            </a:r>
          </a:p>
          <a:p>
            <a:r>
              <a:rPr lang="en-GB" sz="2000" b="0" i="0" u="none" strike="noStrike" dirty="0">
                <a:solidFill>
                  <a:srgbClr val="525455"/>
                </a:solidFill>
                <a:effectLst/>
                <a:latin typeface="Arial" panose="020B0604020202020204" pitchFamily="34" charset="0"/>
              </a:rPr>
              <a:t>burns or scalds</a:t>
            </a:r>
          </a:p>
          <a:p>
            <a:r>
              <a:rPr lang="en-GB" sz="2000" b="0" i="0" u="none" strike="noStrike" dirty="0">
                <a:solidFill>
                  <a:srgbClr val="525455"/>
                </a:solidFill>
                <a:effectLst/>
                <a:latin typeface="Arial" panose="020B0604020202020204" pitchFamily="34" charset="0"/>
              </a:rPr>
              <a:t>scratches</a:t>
            </a:r>
          </a:p>
          <a:p>
            <a:r>
              <a:rPr lang="en-GB" sz="2000" b="0" i="0" u="none" strike="noStrike" dirty="0">
                <a:solidFill>
                  <a:srgbClr val="525455"/>
                </a:solidFill>
                <a:effectLst/>
                <a:latin typeface="Arial" panose="020B0604020202020204" pitchFamily="34" charset="0"/>
              </a:rPr>
              <a:t>bite marks.</a:t>
            </a:r>
          </a:p>
          <a:p>
            <a:endParaRPr lang="en-US" sz="2000" dirty="0"/>
          </a:p>
        </p:txBody>
      </p:sp>
    </p:spTree>
    <p:extLst>
      <p:ext uri="{BB962C8B-B14F-4D97-AF65-F5344CB8AC3E}">
        <p14:creationId xmlns:p14="http://schemas.microsoft.com/office/powerpoint/2010/main" val="889816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2CEAFC-5B96-1341-9B6F-EF8705416EE9}"/>
              </a:ext>
            </a:extLst>
          </p:cNvPr>
          <p:cNvSpPr>
            <a:spLocks noGrp="1"/>
          </p:cNvSpPr>
          <p:nvPr>
            <p:ph idx="1"/>
          </p:nvPr>
        </p:nvSpPr>
        <p:spPr>
          <a:xfrm>
            <a:off x="677334" y="211667"/>
            <a:ext cx="8596668" cy="5829695"/>
          </a:xfrm>
        </p:spPr>
        <p:txBody>
          <a:bodyPr>
            <a:noAutofit/>
          </a:bodyPr>
          <a:lstStyle/>
          <a:p>
            <a:pPr marL="0" indent="0">
              <a:buNone/>
            </a:pPr>
            <a:r>
              <a:rPr lang="en-GB" sz="2000" b="0" i="0" u="none" strike="noStrike" dirty="0">
                <a:solidFill>
                  <a:srgbClr val="525455"/>
                </a:solidFill>
                <a:effectLst/>
                <a:latin typeface="Arial" panose="020B0604020202020204" pitchFamily="34" charset="0"/>
              </a:rPr>
              <a:t>Physical abuse can also include other injuries and health problems, such as:</a:t>
            </a:r>
          </a:p>
          <a:p>
            <a:r>
              <a:rPr lang="en-GB" sz="2000" b="0" i="0" u="none" strike="noStrike" dirty="0">
                <a:solidFill>
                  <a:srgbClr val="525455"/>
                </a:solidFill>
                <a:effectLst/>
                <a:latin typeface="Arial" panose="020B0604020202020204" pitchFamily="34" charset="0"/>
              </a:rPr>
              <a:t>scarring</a:t>
            </a:r>
          </a:p>
          <a:p>
            <a:r>
              <a:rPr lang="en-GB" sz="2000" b="0" i="0" u="none" strike="noStrike" dirty="0">
                <a:solidFill>
                  <a:srgbClr val="525455"/>
                </a:solidFill>
                <a:effectLst/>
                <a:latin typeface="Arial" panose="020B0604020202020204" pitchFamily="34" charset="0"/>
              </a:rPr>
              <a:t>the effects of poisoning, such as vomiting, drowsiness or seizures</a:t>
            </a:r>
          </a:p>
          <a:p>
            <a:r>
              <a:rPr lang="en-GB" sz="2000" b="0" i="0" u="none" strike="noStrike" dirty="0">
                <a:solidFill>
                  <a:srgbClr val="525455"/>
                </a:solidFill>
                <a:effectLst/>
                <a:latin typeface="Arial" panose="020B0604020202020204" pitchFamily="34" charset="0"/>
              </a:rPr>
              <a:t>breathing problems from drowning, suffocation or poisoning.</a:t>
            </a:r>
          </a:p>
          <a:p>
            <a:pPr marL="0" indent="0">
              <a:buNone/>
            </a:pPr>
            <a:endParaRPr lang="en-GB" sz="2000" b="0" i="0" u="none" strike="noStrike" dirty="0">
              <a:solidFill>
                <a:srgbClr val="525455"/>
              </a:solidFill>
              <a:effectLst/>
              <a:latin typeface="Arial" panose="020B0604020202020204" pitchFamily="34" charset="0"/>
            </a:endParaRPr>
          </a:p>
          <a:p>
            <a:pPr marL="0" indent="0">
              <a:buNone/>
            </a:pPr>
            <a:r>
              <a:rPr lang="en-GB" sz="2000" b="0" i="0" u="none" strike="noStrike" dirty="0">
                <a:solidFill>
                  <a:srgbClr val="525455"/>
                </a:solidFill>
                <a:effectLst/>
                <a:latin typeface="Arial" panose="020B0604020202020204" pitchFamily="34" charset="0"/>
              </a:rPr>
              <a:t>Head injuries in babies and toddlers can be signs of abuse so it's important to be aware of these. Visible signs include:</a:t>
            </a:r>
          </a:p>
          <a:p>
            <a:r>
              <a:rPr lang="en-GB" sz="2000" b="0" i="0" u="none" strike="noStrike" dirty="0">
                <a:solidFill>
                  <a:srgbClr val="525455"/>
                </a:solidFill>
                <a:effectLst/>
                <a:latin typeface="Arial" panose="020B0604020202020204" pitchFamily="34" charset="0"/>
              </a:rPr>
              <a:t>swelling</a:t>
            </a:r>
          </a:p>
          <a:p>
            <a:r>
              <a:rPr lang="en-GB" sz="2000" b="0" i="0" u="none" strike="noStrike" dirty="0">
                <a:solidFill>
                  <a:srgbClr val="525455"/>
                </a:solidFill>
                <a:effectLst/>
                <a:latin typeface="Arial" panose="020B0604020202020204" pitchFamily="34" charset="0"/>
              </a:rPr>
              <a:t>bruising</a:t>
            </a:r>
          </a:p>
          <a:p>
            <a:r>
              <a:rPr lang="en-GB" sz="2000" b="0" i="0" u="none" strike="noStrike" dirty="0">
                <a:solidFill>
                  <a:srgbClr val="525455"/>
                </a:solidFill>
                <a:effectLst/>
                <a:latin typeface="Arial" panose="020B0604020202020204" pitchFamily="34" charset="0"/>
              </a:rPr>
              <a:t>fractures</a:t>
            </a:r>
          </a:p>
          <a:p>
            <a:r>
              <a:rPr lang="en-GB" sz="2000" b="0" i="0" u="none" strike="noStrike" dirty="0">
                <a:solidFill>
                  <a:srgbClr val="525455"/>
                </a:solidFill>
                <a:effectLst/>
                <a:latin typeface="Arial" panose="020B0604020202020204" pitchFamily="34" charset="0"/>
              </a:rPr>
              <a:t>being extremely sleepy or unconscious</a:t>
            </a:r>
          </a:p>
          <a:p>
            <a:r>
              <a:rPr lang="en-GB" sz="2000" b="0" i="0" u="none" strike="noStrike" dirty="0">
                <a:solidFill>
                  <a:srgbClr val="525455"/>
                </a:solidFill>
                <a:effectLst/>
                <a:latin typeface="Arial" panose="020B0604020202020204" pitchFamily="34" charset="0"/>
              </a:rPr>
              <a:t>breathing problems</a:t>
            </a:r>
          </a:p>
          <a:p>
            <a:r>
              <a:rPr lang="en-GB" sz="2000" b="0" i="0" u="none" strike="noStrike" dirty="0">
                <a:solidFill>
                  <a:srgbClr val="525455"/>
                </a:solidFill>
                <a:effectLst/>
                <a:latin typeface="Arial" panose="020B0604020202020204" pitchFamily="34" charset="0"/>
              </a:rPr>
              <a:t>seizures</a:t>
            </a:r>
          </a:p>
          <a:p>
            <a:r>
              <a:rPr lang="en-GB" sz="2000" b="0" i="0" u="none" strike="noStrike" dirty="0">
                <a:solidFill>
                  <a:srgbClr val="525455"/>
                </a:solidFill>
                <a:effectLst/>
                <a:latin typeface="Arial" panose="020B0604020202020204" pitchFamily="34" charset="0"/>
              </a:rPr>
              <a:t>vomiting</a:t>
            </a:r>
          </a:p>
          <a:p>
            <a:r>
              <a:rPr lang="en-GB" sz="2000" b="0" i="0" u="none" strike="noStrike" dirty="0">
                <a:solidFill>
                  <a:srgbClr val="525455"/>
                </a:solidFill>
                <a:effectLst/>
                <a:latin typeface="Arial" panose="020B0604020202020204" pitchFamily="34" charset="0"/>
              </a:rPr>
              <a:t>unusual behaviour, such as being irritable or not feeding properly.</a:t>
            </a:r>
          </a:p>
          <a:p>
            <a:endParaRPr lang="en-US" sz="2000" dirty="0"/>
          </a:p>
        </p:txBody>
      </p:sp>
    </p:spTree>
    <p:extLst>
      <p:ext uri="{BB962C8B-B14F-4D97-AF65-F5344CB8AC3E}">
        <p14:creationId xmlns:p14="http://schemas.microsoft.com/office/powerpoint/2010/main" val="2647845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3D134-8EFF-394B-A07B-9D3F6457C2C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Sexual Abuse</a:t>
            </a:r>
            <a:endParaRPr lang="en-US" dirty="0"/>
          </a:p>
        </p:txBody>
      </p:sp>
      <p:sp>
        <p:nvSpPr>
          <p:cNvPr id="3" name="Content Placeholder 2">
            <a:extLst>
              <a:ext uri="{FF2B5EF4-FFF2-40B4-BE49-F238E27FC236}">
                <a16:creationId xmlns:a16="http://schemas.microsoft.com/office/drawing/2014/main" id="{EB35253A-4120-7745-9EAB-2B87E2D4216C}"/>
              </a:ext>
            </a:extLst>
          </p:cNvPr>
          <p:cNvSpPr>
            <a:spLocks noGrp="1"/>
          </p:cNvSpPr>
          <p:nvPr>
            <p:ph idx="1"/>
          </p:nvPr>
        </p:nvSpPr>
        <p:spPr/>
        <p:txBody>
          <a:bodyPr/>
          <a:lstStyle/>
          <a:p>
            <a:r>
              <a:rPr lang="en-GB" sz="2000" b="0" i="0" u="none" strike="noStrike" dirty="0">
                <a:solidFill>
                  <a:srgbClr val="525455"/>
                </a:solidFill>
                <a:effectLst/>
                <a:latin typeface="Arial" panose="020B0604020202020204" pitchFamily="34" charset="0"/>
              </a:rPr>
              <a:t>Sexual abuse can happen anywhere – and it can happen in person or online.</a:t>
            </a:r>
          </a:p>
          <a:p>
            <a:r>
              <a:rPr lang="en-GB" sz="2000" b="0" i="0" u="none" strike="noStrike" dirty="0">
                <a:solidFill>
                  <a:srgbClr val="525455"/>
                </a:solidFill>
                <a:effectLst/>
                <a:latin typeface="Arial" panose="020B0604020202020204" pitchFamily="34" charset="0"/>
              </a:rPr>
              <a:t>When a child or young person is sexually abused, they're forced or tricked into sexual activities. </a:t>
            </a:r>
          </a:p>
          <a:p>
            <a:r>
              <a:rPr lang="en-GB" sz="2000" b="0" i="0" u="none" strike="noStrike" dirty="0">
                <a:solidFill>
                  <a:srgbClr val="525455"/>
                </a:solidFill>
                <a:effectLst/>
                <a:latin typeface="Arial" panose="020B0604020202020204" pitchFamily="34" charset="0"/>
              </a:rPr>
              <a:t>They might not understand that what's happening is abuse or that it's wrong. And they might be afraid to tell someone. </a:t>
            </a:r>
          </a:p>
          <a:p>
            <a:endParaRPr lang="en-US" dirty="0"/>
          </a:p>
        </p:txBody>
      </p:sp>
    </p:spTree>
    <p:extLst>
      <p:ext uri="{BB962C8B-B14F-4D97-AF65-F5344CB8AC3E}">
        <p14:creationId xmlns:p14="http://schemas.microsoft.com/office/powerpoint/2010/main" val="31801309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27</Slides>
  <Notes>0</Notes>
  <HiddenSlides>0</HiddenSlide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Facet</vt:lpstr>
      <vt:lpstr>An Introduction to Safeguarding</vt:lpstr>
      <vt:lpstr>The purpose of this presentation</vt:lpstr>
      <vt:lpstr>Aims</vt:lpstr>
      <vt:lpstr>What is Safeguarding?</vt:lpstr>
      <vt:lpstr>What are the different types of abuse?</vt:lpstr>
      <vt:lpstr>Physical Abuse</vt:lpstr>
      <vt:lpstr>Signs of Physical Abuse</vt:lpstr>
      <vt:lpstr>PowerPoint Presentation</vt:lpstr>
      <vt:lpstr>Sexual Abuse</vt:lpstr>
      <vt:lpstr>Types of Sexual Abuse</vt:lpstr>
      <vt:lpstr>Signs of Sexual Abuse</vt:lpstr>
      <vt:lpstr>PowerPoint Presentation</vt:lpstr>
      <vt:lpstr>Emotional Abuse</vt:lpstr>
      <vt:lpstr>Types of Emotional Abuse</vt:lpstr>
      <vt:lpstr>Signs of Emotional Abuse</vt:lpstr>
      <vt:lpstr>Neglect</vt:lpstr>
      <vt:lpstr>Types of Neglect</vt:lpstr>
      <vt:lpstr>Signs of Neglect</vt:lpstr>
      <vt:lpstr>FGM</vt:lpstr>
      <vt:lpstr>Peer on Peer abuse</vt:lpstr>
      <vt:lpstr>County Lines</vt:lpstr>
      <vt:lpstr>What to do if a child makes a disclosure</vt:lpstr>
      <vt:lpstr>What do Youth Marching Bands need to have in place?</vt:lpstr>
      <vt:lpstr>PowerPoint Presentation</vt:lpstr>
      <vt:lpstr>All bands should have a Safeguarding policy that covers the following…</vt:lpstr>
      <vt:lpstr>Safeguarding training</vt:lpstr>
      <vt:lpstr>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Safeguarding</dc:title>
  <dc:creator>Claire Stacey</dc:creator>
  <cp:lastModifiedBy>Claire Stacey</cp:lastModifiedBy>
  <cp:revision>5</cp:revision>
  <dcterms:created xsi:type="dcterms:W3CDTF">2020-07-06T11:16:26Z</dcterms:created>
  <dcterms:modified xsi:type="dcterms:W3CDTF">2020-07-06T20:49:38Z</dcterms:modified>
</cp:coreProperties>
</file>